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7" r:id="rId4"/>
    <p:sldId id="273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3" r:id="rId13"/>
    <p:sldId id="282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5"/>
    <p:restoredTop sz="47599"/>
  </p:normalViewPr>
  <p:slideViewPr>
    <p:cSldViewPr>
      <p:cViewPr varScale="1">
        <p:scale>
          <a:sx n="37" d="100"/>
          <a:sy n="37" d="100"/>
        </p:scale>
        <p:origin x="177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64D7-D797-9943-AF28-735BC6D3A767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1566-B98D-4541-9034-CFB0178D2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7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32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1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3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4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2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2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5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00378" y="0"/>
            <a:ext cx="6905625" cy="10287000"/>
          </a:xfrm>
          <a:custGeom>
            <a:avLst/>
            <a:gdLst/>
            <a:ahLst/>
            <a:cxnLst/>
            <a:rect l="l" t="t" r="r" b="b"/>
            <a:pathLst>
              <a:path w="6905625" h="10287000">
                <a:moveTo>
                  <a:pt x="6905472" y="5129161"/>
                </a:moveTo>
                <a:lnTo>
                  <a:pt x="4864176" y="5129161"/>
                </a:lnTo>
                <a:lnTo>
                  <a:pt x="4864176" y="3123527"/>
                </a:lnTo>
                <a:lnTo>
                  <a:pt x="4098721" y="3123527"/>
                </a:lnTo>
                <a:lnTo>
                  <a:pt x="4098721" y="0"/>
                </a:lnTo>
                <a:lnTo>
                  <a:pt x="0" y="0"/>
                </a:lnTo>
                <a:lnTo>
                  <a:pt x="0" y="5129161"/>
                </a:lnTo>
                <a:lnTo>
                  <a:pt x="1735531" y="5129161"/>
                </a:lnTo>
                <a:lnTo>
                  <a:pt x="1735531" y="6981152"/>
                </a:lnTo>
                <a:lnTo>
                  <a:pt x="2806738" y="6981152"/>
                </a:lnTo>
                <a:lnTo>
                  <a:pt x="2806738" y="10287000"/>
                </a:lnTo>
                <a:lnTo>
                  <a:pt x="6905472" y="10287000"/>
                </a:lnTo>
                <a:lnTo>
                  <a:pt x="6905472" y="512916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4186"/>
            <a:ext cx="18288000" cy="6860540"/>
          </a:xfrm>
          <a:custGeom>
            <a:avLst/>
            <a:gdLst/>
            <a:ahLst/>
            <a:cxnLst/>
            <a:rect l="l" t="t" r="r" b="b"/>
            <a:pathLst>
              <a:path w="18288000" h="6860540">
                <a:moveTo>
                  <a:pt x="18287988" y="2527096"/>
                </a:moveTo>
                <a:lnTo>
                  <a:pt x="12334138" y="2527096"/>
                </a:lnTo>
                <a:lnTo>
                  <a:pt x="12334138" y="0"/>
                </a:lnTo>
                <a:lnTo>
                  <a:pt x="0" y="0"/>
                </a:lnTo>
                <a:lnTo>
                  <a:pt x="0" y="4098721"/>
                </a:lnTo>
                <a:lnTo>
                  <a:pt x="12334138" y="4098721"/>
                </a:lnTo>
                <a:lnTo>
                  <a:pt x="12334138" y="6860235"/>
                </a:lnTo>
                <a:lnTo>
                  <a:pt x="18287988" y="6860235"/>
                </a:lnTo>
                <a:lnTo>
                  <a:pt x="18287988" y="2527096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274" y="1712122"/>
            <a:ext cx="6878673" cy="6870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47844" y="286035"/>
            <a:ext cx="9084944" cy="139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1636" y="1990413"/>
            <a:ext cx="8729980" cy="715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healthassemblysimulation.com/contact-8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twitter.com/GHWHASIM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instagram.com/ghwhasim/" TargetMode="External"/><Relationship Id="rId5" Type="http://schemas.openxmlformats.org/officeDocument/2006/relationships/hyperlink" Target="mailto:gh_wha@yorku.ca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worldhealthassemblysimulation.com/_files/ugd/96c4f3_f7538797b12d4f948acd557941efcd50.pdf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worldhealthassemblysimulation.com/" TargetMode="External"/><Relationship Id="rId5" Type="http://schemas.openxmlformats.org/officeDocument/2006/relationships/hyperlink" Target="https://www.macmun.org/resources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2" y="1714500"/>
            <a:ext cx="9379458" cy="418191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10"/>
              </a:spcBef>
            </a:pPr>
            <a:r>
              <a:rPr lang="en-CA" sz="5150" spc="-225" dirty="0">
                <a:solidFill>
                  <a:srgbClr val="FFFFFF"/>
                </a:solidFill>
              </a:rPr>
              <a:t>York University WHA Simulation 2023 </a:t>
            </a:r>
            <a:br>
              <a:rPr lang="en-CA" sz="5150" spc="-225" dirty="0">
                <a:solidFill>
                  <a:srgbClr val="FFFFFF"/>
                </a:solidFill>
              </a:rPr>
            </a:br>
            <a:br>
              <a:rPr lang="en-CA" sz="5150" spc="-225" dirty="0">
                <a:solidFill>
                  <a:srgbClr val="FFFFFF"/>
                </a:solidFill>
              </a:rPr>
            </a:br>
            <a:r>
              <a:rPr lang="en-CA" sz="3600" b="0" spc="-225" dirty="0">
                <a:solidFill>
                  <a:srgbClr val="FFFFFF"/>
                </a:solidFill>
              </a:rPr>
              <a:t>How to Write a Position Paper &amp; How to Research Country and Topic Assignments</a:t>
            </a:r>
            <a:endParaRPr sz="5150" b="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4" name="Audio Recording Apr 27, 2023 at 8:48:38 PM">
            <a:hlinkClick r:id="" action="ppaction://media"/>
            <a:extLst>
              <a:ext uri="{FF2B5EF4-FFF2-40B4-BE49-F238E27FC236}">
                <a16:creationId xmlns:a16="http://schemas.microsoft.com/office/drawing/2014/main" id="{03205DE5-41CC-1BA4-9697-515289B58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0" y="5896414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028700"/>
            <a:ext cx="4543425" cy="6799580"/>
          </a:xfrm>
          <a:custGeom>
            <a:avLst/>
            <a:gdLst/>
            <a:ahLst/>
            <a:cxnLst/>
            <a:rect l="l" t="t" r="r" b="b"/>
            <a:pathLst>
              <a:path w="4543425" h="6799580">
                <a:moveTo>
                  <a:pt x="4542953" y="6799063"/>
                </a:moveTo>
                <a:lnTo>
                  <a:pt x="0" y="6799063"/>
                </a:lnTo>
                <a:lnTo>
                  <a:pt x="0" y="0"/>
                </a:lnTo>
                <a:lnTo>
                  <a:pt x="4542953" y="0"/>
                </a:lnTo>
                <a:lnTo>
                  <a:pt x="4542953" y="6799063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C05AA2-1EED-009A-254E-E5A14A5C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1993"/>
            <a:ext cx="4314824" cy="249299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Position Paper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Checklist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F6D50-3AE7-D185-1132-5BFFC4167535}"/>
              </a:ext>
            </a:extLst>
          </p:cNvPr>
          <p:cNvSpPr txBox="1"/>
          <p:nvPr/>
        </p:nvSpPr>
        <p:spPr>
          <a:xfrm>
            <a:off x="4947618" y="1612333"/>
            <a:ext cx="1264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cite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as this will also help you go back to your resources on the day of conference.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Zotero and Mendeley are great referencing software that help keep track of resources.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 sources will enable you to make valid points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7A2D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Remember that sources that include statistics, verifiable actions, primary statements from prominent persons, and currently implemented policies articulate more than simple words.</a:t>
            </a:r>
            <a:r>
              <a:rPr lang="en-US" sz="3600" b="0" i="0" dirty="0">
                <a:solidFill>
                  <a:srgbClr val="7A2D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INCLUDE EVIDENCE</a:t>
            </a:r>
            <a:endParaRPr lang="en-US" sz="5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36FB8C-3208-7C2B-1378-BE71E4523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028700"/>
            <a:ext cx="4543425" cy="6799580"/>
          </a:xfrm>
          <a:custGeom>
            <a:avLst/>
            <a:gdLst/>
            <a:ahLst/>
            <a:cxnLst/>
            <a:rect l="l" t="t" r="r" b="b"/>
            <a:pathLst>
              <a:path w="4543425" h="6799580">
                <a:moveTo>
                  <a:pt x="4542953" y="6799063"/>
                </a:moveTo>
                <a:lnTo>
                  <a:pt x="0" y="6799063"/>
                </a:lnTo>
                <a:lnTo>
                  <a:pt x="0" y="0"/>
                </a:lnTo>
                <a:lnTo>
                  <a:pt x="4542953" y="0"/>
                </a:lnTo>
                <a:lnTo>
                  <a:pt x="4542953" y="6799063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C05AA2-1EED-009A-254E-E5A14A5C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04" y="2458720"/>
            <a:ext cx="4543424" cy="3693319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How to Research Country and Topic Assignments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F6D50-3AE7-D185-1132-5BFFC4167535}"/>
              </a:ext>
            </a:extLst>
          </p:cNvPr>
          <p:cNvSpPr txBox="1"/>
          <p:nvPr/>
        </p:nvSpPr>
        <p:spPr>
          <a:xfrm>
            <a:off x="4947618" y="1612333"/>
            <a:ext cx="1264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begin familiarizing yourself with your country's stance on an issue, you should explore their official state websites, national and international commitments, and current activities/efforts on the topic</a:t>
            </a:r>
            <a:r>
              <a:rPr lang="en-US" sz="4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9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recent and peer-reviewed academic articles on the topic at hand through the official York U library website and use keywords + Boolean operators to narrow your search</a:t>
            </a:r>
            <a:r>
              <a:rPr lang="en-US" sz="4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9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"Canada" AND "Universal Healthcare" </a:t>
            </a:r>
            <a:endParaRPr lang="en-US" sz="9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36FB8C-3208-7C2B-1378-BE71E4523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5" name="Audio Recording Apr 27, 2023 at 9:02:02 PM">
            <a:hlinkClick r:id="" action="ppaction://media"/>
            <a:extLst>
              <a:ext uri="{FF2B5EF4-FFF2-40B4-BE49-F238E27FC236}">
                <a16:creationId xmlns:a16="http://schemas.microsoft.com/office/drawing/2014/main" id="{67C35656-C817-3F38-9DC0-9FF4359B9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5312" y="6321047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4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6A925EE7-704B-9568-4481-3CB44651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580" y="3771900"/>
            <a:ext cx="6324600" cy="1371600"/>
          </a:xfrm>
        </p:spPr>
        <p:txBody>
          <a:bodyPr/>
          <a:lstStyle/>
          <a:p>
            <a:pPr algn="ctr"/>
            <a:r>
              <a:rPr lang="en-US" sz="4800" dirty="0"/>
              <a:t>Best Position Paper Award Rubric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56B66F3-3481-10BD-E898-1A6DD3ECE2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9" b="19544"/>
          <a:stretch/>
        </p:blipFill>
        <p:spPr>
          <a:xfrm>
            <a:off x="228600" y="673117"/>
            <a:ext cx="10871849" cy="8940765"/>
          </a:xfrm>
          <a:prstGeom prst="rect">
            <a:avLst/>
          </a:prstGeom>
        </p:spPr>
      </p:pic>
      <p:pic>
        <p:nvPicPr>
          <p:cNvPr id="2" name="Audio Recording Apr 27, 2023 at 9:02:59 PM">
            <a:hlinkClick r:id="" action="ppaction://media"/>
            <a:extLst>
              <a:ext uri="{FF2B5EF4-FFF2-40B4-BE49-F238E27FC236}">
                <a16:creationId xmlns:a16="http://schemas.microsoft.com/office/drawing/2014/main" id="{9109FC02-31AD-805E-D077-801798E55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54480" y="6134100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2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304800" y="3766354"/>
            <a:ext cx="1463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4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gh_wha@yorku.ca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Instagram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4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https://www.instagram.com/ghwhasim/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Twitter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4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https://twitter.com/GHWHASIM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Inquiry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4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https://www.worldhealthassemblysimulation.com/contact-8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6938" y="1011446"/>
            <a:ext cx="89947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0" u="none" strike="noStrike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Important Contacts</a:t>
            </a:r>
            <a:r>
              <a:rPr lang="en-US" sz="8000" b="0" i="0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​</a:t>
            </a:r>
            <a:endParaRPr lang="en-CA" sz="8000" dirty="0">
              <a:solidFill>
                <a:schemeClr val="bg1"/>
              </a:solidFill>
            </a:endParaRPr>
          </a:p>
        </p:txBody>
      </p:sp>
      <p:pic>
        <p:nvPicPr>
          <p:cNvPr id="5" name="Audio Recording Apr 27, 2023 at 9:03:40 PM">
            <a:hlinkClick r:id="" action="ppaction://media"/>
            <a:extLst>
              <a:ext uri="{FF2B5EF4-FFF2-40B4-BE49-F238E27FC236}">
                <a16:creationId xmlns:a16="http://schemas.microsoft.com/office/drawing/2014/main" id="{FAEE09D4-FCC9-B509-D9BD-CC65FD532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33893" y="1282154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03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35BF4-B158-7227-7298-57C154A99343}"/>
              </a:ext>
            </a:extLst>
          </p:cNvPr>
          <p:cNvSpPr txBox="1"/>
          <p:nvPr/>
        </p:nvSpPr>
        <p:spPr>
          <a:xfrm>
            <a:off x="5943600" y="10287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General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74B3-356C-BF37-D988-FDFD1707D3A3}"/>
              </a:ext>
            </a:extLst>
          </p:cNvPr>
          <p:cNvSpPr txBox="1"/>
          <p:nvPr/>
        </p:nvSpPr>
        <p:spPr>
          <a:xfrm>
            <a:off x="1219200" y="3543300"/>
            <a:ext cx="12649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begin your research, you must first familiarize yourself with the structure, content, and purpose of the World Health Assembly Simulation. ​</a:t>
            </a:r>
            <a:r>
              <a:rPr lang="en-US" sz="3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efer to training module 2 for more information.</a:t>
            </a:r>
            <a:r>
              <a:rPr lang="en-US" sz="3200" b="1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 free to explore these general resources for more information: 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A8B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https://www.macmun.org/resources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A8B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https://www.worldhealthassemblysimulation.com/</a:t>
            </a: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A8BF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https://www.worldhealthassemblysimulation.com/_files/ugd/96c4f3_f7538797b12d4f948acd557941efcd50.pdf</a:t>
            </a: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32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Also, make sure to review the theme guide of your respective committee (A, B, or C).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33D03F-5D6E-E36D-7643-2B8614B9FA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6" name="Audio Recording Apr 27, 2023 at 8:49:28 PM">
            <a:hlinkClick r:id="" action="ppaction://media"/>
            <a:extLst>
              <a:ext uri="{FF2B5EF4-FFF2-40B4-BE49-F238E27FC236}">
                <a16:creationId xmlns:a16="http://schemas.microsoft.com/office/drawing/2014/main" id="{BF06EE05-5BDF-D77E-5842-0ADB7AA0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38000" y="1130131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028700"/>
            <a:ext cx="4543425" cy="6799580"/>
          </a:xfrm>
          <a:custGeom>
            <a:avLst/>
            <a:gdLst/>
            <a:ahLst/>
            <a:cxnLst/>
            <a:rect l="l" t="t" r="r" b="b"/>
            <a:pathLst>
              <a:path w="4543425" h="6799580">
                <a:moveTo>
                  <a:pt x="4542953" y="6799063"/>
                </a:moveTo>
                <a:lnTo>
                  <a:pt x="0" y="6799063"/>
                </a:lnTo>
                <a:lnTo>
                  <a:pt x="0" y="0"/>
                </a:lnTo>
                <a:lnTo>
                  <a:pt x="4542953" y="0"/>
                </a:lnTo>
                <a:lnTo>
                  <a:pt x="4542953" y="6799063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C05AA2-1EED-009A-254E-E5A14A5C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221328"/>
            <a:ext cx="4086225" cy="4062651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What is a Position Paper?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F6D50-3AE7-D185-1132-5BFFC4167535}"/>
              </a:ext>
            </a:extLst>
          </p:cNvPr>
          <p:cNvSpPr txBox="1"/>
          <p:nvPr/>
        </p:nvSpPr>
        <p:spPr>
          <a:xfrm>
            <a:off x="5791200" y="1183423"/>
            <a:ext cx="113157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position paper is a publication that expresses an arguable viewpoint on a topic, usually that of the author or another entity. Position papers are written and published in academics, politics, law, and other fields.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Position papers in academia allow for debate on developing topics without the experimentation and creative research that is typically seen in academic articles. Typically, such a publication will use evidence from an extended objective discussion of the topic to substantiate the viewpoints or positions advanced.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endParaRPr lang="en-US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36FB8C-3208-7C2B-1378-BE71E4523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5" name="Audio Recording Apr 27, 2023 at 8:50:20 PM">
            <a:hlinkClick r:id="" action="ppaction://media"/>
            <a:extLst>
              <a:ext uri="{FF2B5EF4-FFF2-40B4-BE49-F238E27FC236}">
                <a16:creationId xmlns:a16="http://schemas.microsoft.com/office/drawing/2014/main" id="{64047729-2064-545E-562E-0AEEEE867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5311" y="6623352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35BF4-B158-7227-7298-57C154A99343}"/>
              </a:ext>
            </a:extLst>
          </p:cNvPr>
          <p:cNvSpPr txBox="1"/>
          <p:nvPr/>
        </p:nvSpPr>
        <p:spPr>
          <a:xfrm>
            <a:off x="2819400" y="1263824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What is the purpose of a Position Paper?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74B3-356C-BF37-D988-FDFD1707D3A3}"/>
              </a:ext>
            </a:extLst>
          </p:cNvPr>
          <p:cNvSpPr txBox="1"/>
          <p:nvPr/>
        </p:nvSpPr>
        <p:spPr>
          <a:xfrm>
            <a:off x="1219200" y="3543300"/>
            <a:ext cx="1264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rtl="0" fontAlgn="base">
              <a:buFont typeface="+mj-lt"/>
              <a:buAutoNum type="arabicParenR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help you prepare and organize your points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742950" indent="-742950" algn="l" rtl="0" fontAlgn="base">
              <a:buFont typeface="+mj-lt"/>
              <a:buAutoNum type="arabicParenR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deepen your knowledge of the topics in the agenda ahead of the conference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742950" indent="-742950" algn="l" rtl="0" fontAlgn="base">
              <a:buFont typeface="+mj-lt"/>
              <a:buAutoNum type="arabicParenR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aid you in making valid evidence-based country-specific arguments. 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742950" indent="-742950" algn="l" rtl="0" fontAlgn="base">
              <a:buFont typeface="+mj-lt"/>
              <a:buAutoNum type="arabicParenR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use it as a guide throughout the conference during your speeches, moderated caucuses and resolution writing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742950" indent="-742950" algn="l" rtl="0" fontAlgn="base">
              <a:buFont typeface="+mj-lt"/>
              <a:buAutoNum type="arabicParenR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present your position in a clear and concise manner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33D03F-5D6E-E36D-7643-2B8614B9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6" name="Audio Recording Apr 27, 2023 at 8:51:36 PM">
            <a:hlinkClick r:id="" action="ppaction://media"/>
            <a:extLst>
              <a:ext uri="{FF2B5EF4-FFF2-40B4-BE49-F238E27FC236}">
                <a16:creationId xmlns:a16="http://schemas.microsoft.com/office/drawing/2014/main" id="{DC5640A5-F545-841C-A16A-92F5A25ED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68600" y="1263824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08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028700"/>
            <a:ext cx="4543425" cy="6799580"/>
          </a:xfrm>
          <a:custGeom>
            <a:avLst/>
            <a:gdLst/>
            <a:ahLst/>
            <a:cxnLst/>
            <a:rect l="l" t="t" r="r" b="b"/>
            <a:pathLst>
              <a:path w="4543425" h="6799580">
                <a:moveTo>
                  <a:pt x="4542953" y="6799063"/>
                </a:moveTo>
                <a:lnTo>
                  <a:pt x="0" y="6799063"/>
                </a:lnTo>
                <a:lnTo>
                  <a:pt x="0" y="0"/>
                </a:lnTo>
                <a:lnTo>
                  <a:pt x="4542953" y="0"/>
                </a:lnTo>
                <a:lnTo>
                  <a:pt x="4542953" y="6799063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C05AA2-1EED-009A-254E-E5A14A5C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5" y="3030082"/>
            <a:ext cx="4314824" cy="3323987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Deadlines and other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F6D50-3AE7-D185-1132-5BFFC4167535}"/>
              </a:ext>
            </a:extLst>
          </p:cNvPr>
          <p:cNvSpPr txBox="1"/>
          <p:nvPr/>
        </p:nvSpPr>
        <p:spPr>
          <a:xfrm>
            <a:off x="5448300" y="751999"/>
            <a:ext cx="113157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dirty="0"/>
              <a:t>​</a:t>
            </a:r>
          </a:p>
          <a:p>
            <a:pPr algn="l" rtl="0" fontAlgn="base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be considered for an award you must submit​</a:t>
            </a:r>
          </a:p>
          <a:p>
            <a:pPr algn="l" rtl="0" fontAlgn="base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page per topic​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Times New Roman, 12 pt. Font, Double spaced 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DEADLINE :- April 28, 2023 at 11:59 pm​</a:t>
            </a:r>
          </a:p>
          <a:p>
            <a:pPr algn="l" rtl="0" fontAlgn="base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Please email the paper to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gh_whasim@yorku.ca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Include your Committee name in the Subject. 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Vice-Chair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36FB8C-3208-7C2B-1378-BE71E4523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5" name="Audio Recording Apr 27, 2023 at 8:53:38 PM">
            <a:hlinkClick r:id="" action="ppaction://media"/>
            <a:extLst>
              <a:ext uri="{FF2B5EF4-FFF2-40B4-BE49-F238E27FC236}">
                <a16:creationId xmlns:a16="http://schemas.microsoft.com/office/drawing/2014/main" id="{A83CD504-1366-824A-E645-DD010060B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867" y="5871974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5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35BF4-B158-7227-7298-57C154A99343}"/>
              </a:ext>
            </a:extLst>
          </p:cNvPr>
          <p:cNvSpPr txBox="1"/>
          <p:nvPr/>
        </p:nvSpPr>
        <p:spPr>
          <a:xfrm>
            <a:off x="5486400" y="1263824"/>
            <a:ext cx="621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Paper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74B3-356C-BF37-D988-FDFD1707D3A3}"/>
              </a:ext>
            </a:extLst>
          </p:cNvPr>
          <p:cNvSpPr txBox="1"/>
          <p:nvPr/>
        </p:nvSpPr>
        <p:spPr>
          <a:xfrm>
            <a:off x="1219200" y="3667864"/>
            <a:ext cx="12649200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3200" b="0" i="0" u="sng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 1: Introducing the Topic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 general overview of the topic and offer an understanding of the root cause of the conflict</a:t>
            </a:r>
            <a:endParaRPr lang="en-US" sz="3200" u="none" strike="noStrike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the topic's historical significance, and any debates or controversies surrounding it.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62626"/>
              </a:solidFill>
              <a:latin typeface="Arial"/>
              <a:cs typeface="Arial"/>
            </a:endParaRPr>
          </a:p>
          <a:p>
            <a:pPr algn="l" rtl="0" fontAlgn="base"/>
            <a:r>
              <a:rPr lang="en-US" sz="3200" b="0" i="0" u="sng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 2: Introducing Your Country/Character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Offer background information on your assigned position and explain the connection between your country/character and the issue at hand.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your country/character's interest in the topic and how they have been impacted by it specifically.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 rtl="0" fontAlgn="base">
              <a:buFont typeface="+mj-lt"/>
              <a:buAutoNum type="arabicParenR"/>
            </a:pP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33D03F-5D6E-E36D-7643-2B8614B9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6" name="Audio Recording Apr 27, 2023 at 8:57:24 PM">
            <a:hlinkClick r:id="" action="ppaction://media"/>
            <a:extLst>
              <a:ext uri="{FF2B5EF4-FFF2-40B4-BE49-F238E27FC236}">
                <a16:creationId xmlns:a16="http://schemas.microsoft.com/office/drawing/2014/main" id="{1007111B-F61B-ADF5-2A4C-ADD82AB43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6700" y="1457588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2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35BF4-B158-7227-7298-57C154A99343}"/>
              </a:ext>
            </a:extLst>
          </p:cNvPr>
          <p:cNvSpPr txBox="1"/>
          <p:nvPr/>
        </p:nvSpPr>
        <p:spPr>
          <a:xfrm>
            <a:off x="5486400" y="1263824"/>
            <a:ext cx="621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Paper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74B3-356C-BF37-D988-FDFD1707D3A3}"/>
              </a:ext>
            </a:extLst>
          </p:cNvPr>
          <p:cNvSpPr txBox="1"/>
          <p:nvPr/>
        </p:nvSpPr>
        <p:spPr>
          <a:xfrm>
            <a:off x="228600" y="3162300"/>
            <a:ext cx="13944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3200" b="0" i="0" u="sng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 3: Your Country's Policies and Proposed Solutions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your country's policies and the factors that led to their establishment, including historical events, internal issues, and other considerations.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why your country has acted in a particular way in the past.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any relevant resolutions or conventions that your country has already signed onto.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how the positions of other countries impact your country's stances.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these factors, propose a feasible solution to the current or future problems.</a:t>
            </a:r>
            <a:r>
              <a:rPr lang="en-US" sz="32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that your proposed solution aligns with your country's foreign policy.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any implementation considerations for your proposed solution.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33D03F-5D6E-E36D-7643-2B8614B9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6" name="Audio Recording Apr 27, 2023 at 8:58:45 PM">
            <a:hlinkClick r:id="" action="ppaction://media"/>
            <a:extLst>
              <a:ext uri="{FF2B5EF4-FFF2-40B4-BE49-F238E27FC236}">
                <a16:creationId xmlns:a16="http://schemas.microsoft.com/office/drawing/2014/main" id="{15B8A2E4-3B25-AF53-A67F-550FB4A84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6700" y="1457588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4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35BF4-B158-7227-7298-57C154A99343}"/>
              </a:ext>
            </a:extLst>
          </p:cNvPr>
          <p:cNvSpPr txBox="1"/>
          <p:nvPr/>
        </p:nvSpPr>
        <p:spPr>
          <a:xfrm>
            <a:off x="5486400" y="1263824"/>
            <a:ext cx="621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Paper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74B3-356C-BF37-D988-FDFD1707D3A3}"/>
              </a:ext>
            </a:extLst>
          </p:cNvPr>
          <p:cNvSpPr txBox="1"/>
          <p:nvPr/>
        </p:nvSpPr>
        <p:spPr>
          <a:xfrm>
            <a:off x="1219200" y="3667864"/>
            <a:ext cx="1264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3600" b="0" i="0" u="sng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 4: Conclusion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Summarize your </a:t>
            </a:r>
            <a:r>
              <a:rPr lang="en-US" sz="3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ountry’s </a:t>
            </a:r>
            <a:r>
              <a:rPr lang="en-US" sz="3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osition and goals for the conference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Recap your country's position on the topic being discussed at the conference.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Outline the goals you hope to achieve during the conference.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what outcomes you would like to see, whether they involve reaching a consensus with other countries, achieving specific policy goals, or something else entirely.</a:t>
            </a:r>
            <a:endParaRPr lang="en-US" sz="5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33D03F-5D6E-E36D-7643-2B8614B9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6" name="Audio Recording Apr 27, 2023 at 9:00:31 PM">
            <a:hlinkClick r:id="" action="ppaction://media"/>
            <a:extLst>
              <a:ext uri="{FF2B5EF4-FFF2-40B4-BE49-F238E27FC236}">
                <a16:creationId xmlns:a16="http://schemas.microsoft.com/office/drawing/2014/main" id="{E96FB1F1-6DD7-2DBA-7788-1B475C778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6700" y="1427538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50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028700"/>
            <a:ext cx="4543425" cy="6799580"/>
          </a:xfrm>
          <a:custGeom>
            <a:avLst/>
            <a:gdLst/>
            <a:ahLst/>
            <a:cxnLst/>
            <a:rect l="l" t="t" r="r" b="b"/>
            <a:pathLst>
              <a:path w="4543425" h="6799580">
                <a:moveTo>
                  <a:pt x="4542953" y="6799063"/>
                </a:moveTo>
                <a:lnTo>
                  <a:pt x="0" y="6799063"/>
                </a:lnTo>
                <a:lnTo>
                  <a:pt x="0" y="0"/>
                </a:lnTo>
                <a:lnTo>
                  <a:pt x="4542953" y="0"/>
                </a:lnTo>
                <a:lnTo>
                  <a:pt x="4542953" y="6799063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C05AA2-1EED-009A-254E-E5A14A5C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5" y="3030082"/>
            <a:ext cx="4314824" cy="249299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Position Paper Checklist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F6D50-3AE7-D185-1132-5BFFC4167535}"/>
              </a:ext>
            </a:extLst>
          </p:cNvPr>
          <p:cNvSpPr txBox="1"/>
          <p:nvPr/>
        </p:nvSpPr>
        <p:spPr>
          <a:xfrm>
            <a:off x="5448300" y="751999"/>
            <a:ext cx="11315700" cy="79714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One page per topic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Times New Roman, 12 pt. font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Clear and formal language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Always use the third person when representing your country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Be timely as you want to convince others to take a decision in your favour.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Any preferred citation style (APA citation recommended )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reference page is not included in the page count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Do not include diagrams, tables, decorations, symbols or any design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Include Header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3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Topic:-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5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  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Country:-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sz="54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  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Committee:- </a:t>
            </a:r>
            <a:endParaRPr lang="en-US" sz="54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36FB8C-3208-7C2B-1378-BE71E4523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5" name="Audio Recording Apr 27, 2023 at 9:00:50 PM">
            <a:hlinkClick r:id="" action="ppaction://media"/>
            <a:extLst>
              <a:ext uri="{FF2B5EF4-FFF2-40B4-BE49-F238E27FC236}">
                <a16:creationId xmlns:a16="http://schemas.microsoft.com/office/drawing/2014/main" id="{A53D7E91-75D6-DDF2-A6D4-312DDFCFC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867" y="5523072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7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925</Words>
  <Application>Microsoft Macintosh PowerPoint</Application>
  <PresentationFormat>Custom</PresentationFormat>
  <Paragraphs>106</Paragraphs>
  <Slides>13</Slides>
  <Notes>13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Bahnschrift</vt:lpstr>
      <vt:lpstr>Calibri</vt:lpstr>
      <vt:lpstr>Segoe UI</vt:lpstr>
      <vt:lpstr>Verdana</vt:lpstr>
      <vt:lpstr>Office Theme</vt:lpstr>
      <vt:lpstr>York University WHA Simulation 2023   How to Write a Position Paper &amp; How to Research Country and Topic Assignments</vt:lpstr>
      <vt:lpstr>PowerPoint Presentation</vt:lpstr>
      <vt:lpstr>What is a Position Paper?</vt:lpstr>
      <vt:lpstr>PowerPoint Presentation</vt:lpstr>
      <vt:lpstr>Deadlines and other information</vt:lpstr>
      <vt:lpstr>PowerPoint Presentation</vt:lpstr>
      <vt:lpstr>PowerPoint Presentation</vt:lpstr>
      <vt:lpstr>PowerPoint Presentation</vt:lpstr>
      <vt:lpstr>Position Paper Checklist</vt:lpstr>
      <vt:lpstr>Position Paper Checklist</vt:lpstr>
      <vt:lpstr>How to Research Country and Topic Assignments</vt:lpstr>
      <vt:lpstr>Best Position Paper Award Rubric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Health Food</dc:title>
  <dc:creator>World Health Assembly - York</dc:creator>
  <cp:keywords>DAFfzvbns9Q,BAFb_I_dP5M</cp:keywords>
  <cp:lastModifiedBy>Megan G</cp:lastModifiedBy>
  <cp:revision>16</cp:revision>
  <cp:lastPrinted>2023-04-24T14:10:40Z</cp:lastPrinted>
  <dcterms:created xsi:type="dcterms:W3CDTF">2023-04-15T02:24:41Z</dcterms:created>
  <dcterms:modified xsi:type="dcterms:W3CDTF">2023-04-28T01:08:00Z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2023-04-15T00:00:00Z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2023-04-15T00:00:00Z</vt:filetime>
  </property>
</Properties>
</file>