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2" r:id="rId4"/>
    <p:sldId id="273" r:id="rId5"/>
    <p:sldId id="275" r:id="rId6"/>
    <p:sldId id="278" r:id="rId7"/>
    <p:sldId id="279" r:id="rId8"/>
    <p:sldId id="281" r:id="rId9"/>
    <p:sldId id="282" r:id="rId10"/>
    <p:sldId id="284" r:id="rId11"/>
    <p:sldId id="285" r:id="rId12"/>
    <p:sldId id="286" r:id="rId13"/>
    <p:sldId id="287" r:id="rId14"/>
    <p:sldId id="283" r:id="rId15"/>
    <p:sldId id="288" r:id="rId16"/>
    <p:sldId id="289" r:id="rId17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97"/>
    <p:restoredTop sz="64060" autoAdjust="0"/>
  </p:normalViewPr>
  <p:slideViewPr>
    <p:cSldViewPr>
      <p:cViewPr varScale="1">
        <p:scale>
          <a:sx n="52" d="100"/>
          <a:sy n="52" d="100"/>
        </p:scale>
        <p:origin x="424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164D7-D797-9943-AF28-735BC6D3A767}" type="datetimeFigureOut">
              <a:rPr lang="en-US" smtClean="0"/>
              <a:t>4/27/23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D1566-B98D-4541-9034-CFB0178D25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60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D1566-B98D-4541-9034-CFB0178D25C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77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D1566-B98D-4541-9034-CFB0178D25C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793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D1566-B98D-4541-9034-CFB0178D25C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481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D1566-B98D-4541-9034-CFB0178D25C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855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D1566-B98D-4541-9034-CFB0178D25C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980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D1566-B98D-4541-9034-CFB0178D25C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826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D1566-B98D-4541-9034-CFB0178D25C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161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D1566-B98D-4541-9034-CFB0178D25C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27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D1566-B98D-4541-9034-CFB0178D25C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195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D1566-B98D-4541-9034-CFB0178D25C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235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D1566-B98D-4541-9034-CFB0178D25C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926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D1566-B98D-4541-9034-CFB0178D25C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678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D1566-B98D-4541-9034-CFB0178D25C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410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D1566-B98D-4541-9034-CFB0178D25C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912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1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00378" y="0"/>
            <a:ext cx="6905625" cy="10287000"/>
          </a:xfrm>
          <a:custGeom>
            <a:avLst/>
            <a:gdLst/>
            <a:ahLst/>
            <a:cxnLst/>
            <a:rect l="l" t="t" r="r" b="b"/>
            <a:pathLst>
              <a:path w="6905625" h="10287000">
                <a:moveTo>
                  <a:pt x="6905472" y="5129161"/>
                </a:moveTo>
                <a:lnTo>
                  <a:pt x="4864176" y="5129161"/>
                </a:lnTo>
                <a:lnTo>
                  <a:pt x="4864176" y="3123527"/>
                </a:lnTo>
                <a:lnTo>
                  <a:pt x="4098721" y="3123527"/>
                </a:lnTo>
                <a:lnTo>
                  <a:pt x="4098721" y="0"/>
                </a:lnTo>
                <a:lnTo>
                  <a:pt x="0" y="0"/>
                </a:lnTo>
                <a:lnTo>
                  <a:pt x="0" y="5129161"/>
                </a:lnTo>
                <a:lnTo>
                  <a:pt x="1735531" y="5129161"/>
                </a:lnTo>
                <a:lnTo>
                  <a:pt x="1735531" y="6981152"/>
                </a:lnTo>
                <a:lnTo>
                  <a:pt x="2806738" y="6981152"/>
                </a:lnTo>
                <a:lnTo>
                  <a:pt x="2806738" y="10287000"/>
                </a:lnTo>
                <a:lnTo>
                  <a:pt x="6905472" y="10287000"/>
                </a:lnTo>
                <a:lnTo>
                  <a:pt x="6905472" y="5129161"/>
                </a:lnTo>
                <a:close/>
              </a:path>
            </a:pathLst>
          </a:custGeom>
          <a:solidFill>
            <a:srgbClr val="0CAAE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1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1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704186"/>
            <a:ext cx="18288000" cy="6860540"/>
          </a:xfrm>
          <a:custGeom>
            <a:avLst/>
            <a:gdLst/>
            <a:ahLst/>
            <a:cxnLst/>
            <a:rect l="l" t="t" r="r" b="b"/>
            <a:pathLst>
              <a:path w="18288000" h="6860540">
                <a:moveTo>
                  <a:pt x="18287988" y="2527096"/>
                </a:moveTo>
                <a:lnTo>
                  <a:pt x="12334138" y="2527096"/>
                </a:lnTo>
                <a:lnTo>
                  <a:pt x="12334138" y="0"/>
                </a:lnTo>
                <a:lnTo>
                  <a:pt x="0" y="0"/>
                </a:lnTo>
                <a:lnTo>
                  <a:pt x="0" y="4098721"/>
                </a:lnTo>
                <a:lnTo>
                  <a:pt x="12334138" y="4098721"/>
                </a:lnTo>
                <a:lnTo>
                  <a:pt x="12334138" y="6860235"/>
                </a:lnTo>
                <a:lnTo>
                  <a:pt x="18287988" y="6860235"/>
                </a:lnTo>
                <a:lnTo>
                  <a:pt x="18287988" y="2527096"/>
                </a:lnTo>
                <a:close/>
              </a:path>
            </a:pathLst>
          </a:custGeom>
          <a:solidFill>
            <a:srgbClr val="0CAAE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39274" y="1712122"/>
            <a:ext cx="6878673" cy="68707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1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47844" y="286035"/>
            <a:ext cx="9084944" cy="1390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1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31636" y="1990413"/>
            <a:ext cx="8729980" cy="7150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hyperlink" Target="https://www.ucop.edu/local-human-resources/_files/performance-appraisal/How%20to%20write%20SMART%20Goals%20v2.pdf" TargetMode="Externa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hyperlink" Target="https://apps.who.int/gb/e/e_wha75.html#top" TargetMode="Externa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hyperlink" Target="https://apps.who.int/gb/ebwha/pdf_files/WHA75/A75_69(draft)-en.pdf" TargetMode="Externa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GHWHASIM" TargetMode="External"/><Relationship Id="rId3" Type="http://schemas.openxmlformats.org/officeDocument/2006/relationships/slideLayout" Target="../slideLayouts/slideLayout5.xml"/><Relationship Id="rId7" Type="http://schemas.openxmlformats.org/officeDocument/2006/relationships/hyperlink" Target="https://www.instagram.com/ghwhasim/" TargetMode="Externa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hyperlink" Target="mailto:gh_whasim@yorku.ca" TargetMode="External"/><Relationship Id="rId5" Type="http://schemas.openxmlformats.org/officeDocument/2006/relationships/image" Target="../media/image2.jpe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4.xml"/><Relationship Id="rId9" Type="http://schemas.openxmlformats.org/officeDocument/2006/relationships/hyperlink" Target="https://www.worldhealthassemblysimulation.com/contact-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https://www.worldhealthassemblysimulation.com/" TargetMode="Externa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brary.yorku.ca/web/" TargetMode="External"/><Relationship Id="rId3" Type="http://schemas.openxmlformats.org/officeDocument/2006/relationships/slideLayout" Target="../slideLayouts/slideLayout5.xml"/><Relationship Id="rId7" Type="http://schemas.openxmlformats.org/officeDocument/2006/relationships/hyperlink" Target="https://pubmed.ncbi.nlm.nih.gov/" TargetMode="Externa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https://www.who.int/countries/" TargetMode="External"/><Relationship Id="rId5" Type="http://schemas.openxmlformats.org/officeDocument/2006/relationships/image" Target="../media/image2.jpe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4.xml"/><Relationship Id="rId9" Type="http://schemas.openxmlformats.org/officeDocument/2006/relationships/hyperlink" Target="https://researchguides.library.yorku.ca/az.ph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hyperlink" Target="https://bestdelegate.com/wp-content/uploads/2011/09/Best-Delegate-Country-Profile.pdf" TargetMode="Externa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1866900"/>
            <a:ext cx="9041130" cy="3681777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10"/>
              </a:spcBef>
            </a:pPr>
            <a:r>
              <a:rPr lang="en-CA" sz="5100" spc="-225" dirty="0">
                <a:solidFill>
                  <a:srgbClr val="FFFFFF"/>
                </a:solidFill>
              </a:rPr>
              <a:t>York University WHA Simulation 2023 </a:t>
            </a:r>
            <a:br>
              <a:rPr lang="en-CA" sz="5100" spc="-225" dirty="0">
                <a:solidFill>
                  <a:srgbClr val="FFFFFF"/>
                </a:solidFill>
              </a:rPr>
            </a:br>
            <a:br>
              <a:rPr lang="en-CA" sz="4000" spc="-225" dirty="0">
                <a:solidFill>
                  <a:srgbClr val="FFFFFF"/>
                </a:solidFill>
              </a:rPr>
            </a:br>
            <a:r>
              <a:rPr lang="en-US" sz="4400" spc="-225" dirty="0">
                <a:solidFill>
                  <a:srgbClr val="FFFFFF"/>
                </a:solidFill>
              </a:rPr>
              <a:t>Structure of WHA Resolution and Drafting Conference Papers</a:t>
            </a:r>
            <a:r>
              <a:rPr lang="en-US" sz="4000" spc="-225" dirty="0">
                <a:solidFill>
                  <a:srgbClr val="FFFFFF"/>
                </a:solidFill>
              </a:rPr>
              <a:t>​</a:t>
            </a:r>
            <a:endParaRPr sz="4000" dirty="0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4E1F91F4-C818-EA6D-AFF3-A415C7085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0" y="8763000"/>
            <a:ext cx="1524000" cy="1524000"/>
          </a:xfrm>
          <a:prstGeom prst="rect">
            <a:avLst/>
          </a:prstGeom>
        </p:spPr>
      </p:pic>
      <p:pic>
        <p:nvPicPr>
          <p:cNvPr id="4" name="Audio Recording Apr 27, 2023 at 7:50:45 PM">
            <a:hlinkClick r:id="" action="ppaction://media"/>
            <a:extLst>
              <a:ext uri="{FF2B5EF4-FFF2-40B4-BE49-F238E27FC236}">
                <a16:creationId xmlns:a16="http://schemas.microsoft.com/office/drawing/2014/main" id="{019888AA-0419-C75A-BFFD-73239794CC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713200" y="7277100"/>
            <a:ext cx="812800" cy="812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"/>
            <a:ext cx="18288000" cy="10286989"/>
          </a:xfrm>
          <a:custGeom>
            <a:avLst/>
            <a:gdLst/>
            <a:ahLst/>
            <a:cxnLst/>
            <a:rect l="l" t="t" r="r" b="b"/>
            <a:pathLst>
              <a:path w="18288000" h="8148955">
                <a:moveTo>
                  <a:pt x="18287988" y="1028611"/>
                </a:moveTo>
                <a:lnTo>
                  <a:pt x="18286426" y="1028611"/>
                </a:lnTo>
                <a:lnTo>
                  <a:pt x="18286426" y="0"/>
                </a:lnTo>
                <a:lnTo>
                  <a:pt x="0" y="0"/>
                </a:lnTo>
                <a:lnTo>
                  <a:pt x="0" y="2468219"/>
                </a:lnTo>
                <a:lnTo>
                  <a:pt x="14927364" y="2468219"/>
                </a:lnTo>
                <a:lnTo>
                  <a:pt x="14927364" y="8148802"/>
                </a:lnTo>
                <a:lnTo>
                  <a:pt x="18287988" y="8148802"/>
                </a:lnTo>
                <a:lnTo>
                  <a:pt x="18287988" y="1028611"/>
                </a:lnTo>
                <a:close/>
              </a:path>
            </a:pathLst>
          </a:custGeom>
          <a:solidFill>
            <a:srgbClr val="0CAAE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4E1F91F4-C818-EA6D-AFF3-A415C7085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0" y="8763000"/>
            <a:ext cx="1524000" cy="152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028700"/>
            <a:ext cx="13411200" cy="16619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sz="5100" dirty="0">
                <a:solidFill>
                  <a:schemeClr val="bg1"/>
                </a:solidFill>
                <a:latin typeface="Arial Black"/>
              </a:rPr>
              <a:t>Drafting the Resolution: Preambulatory Clauses</a:t>
            </a:r>
            <a:endParaRPr lang="en-GB" sz="51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162300"/>
            <a:ext cx="14554200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lvl="7" indent="-571500" rtl="0" fontAlgn="base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  <a:latin typeface="Arial"/>
                <a:cs typeface="Arial"/>
              </a:rPr>
              <a:t>First half of each resolution ​</a:t>
            </a:r>
          </a:p>
          <a:p>
            <a:pPr marL="571500" lvl="7" indent="-571500" rtl="0" fontAlgn="base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  <a:latin typeface="Arial"/>
                <a:cs typeface="Arial"/>
              </a:rPr>
              <a:t>Gives context to and provides information on what the resolution is about​</a:t>
            </a:r>
          </a:p>
          <a:p>
            <a:pPr marL="571500" lvl="7" indent="-571500" rtl="0" fontAlgn="base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  <a:latin typeface="Arial"/>
                <a:cs typeface="Arial"/>
              </a:rPr>
              <a:t>Details the extent of the issue, previous measures taken or important historical context for a given topic​</a:t>
            </a:r>
          </a:p>
          <a:p>
            <a:pPr marL="571500" lvl="7" indent="-571500" rtl="0" fontAlgn="base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  <a:latin typeface="Arial"/>
                <a:cs typeface="Arial"/>
              </a:rPr>
              <a:t>Should off with an adjective, participle, or gerund (e.g., </a:t>
            </a:r>
            <a:r>
              <a:rPr lang="en-US" sz="4400" u="sng" dirty="0">
                <a:solidFill>
                  <a:schemeClr val="tx1"/>
                </a:solidFill>
                <a:latin typeface="Arial"/>
                <a:cs typeface="Arial"/>
              </a:rPr>
              <a:t>alarmed</a:t>
            </a:r>
            <a:r>
              <a:rPr lang="en-US" sz="440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US" sz="4400" u="sng" dirty="0">
                <a:solidFill>
                  <a:schemeClr val="tx1"/>
                </a:solidFill>
                <a:latin typeface="Arial"/>
                <a:cs typeface="Arial"/>
              </a:rPr>
              <a:t>informed about</a:t>
            </a:r>
            <a:r>
              <a:rPr lang="en-US" sz="440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US" sz="4400" u="sng" dirty="0">
                <a:solidFill>
                  <a:schemeClr val="tx1"/>
                </a:solidFill>
                <a:latin typeface="Arial"/>
                <a:cs typeface="Arial"/>
              </a:rPr>
              <a:t>identifying</a:t>
            </a:r>
            <a:r>
              <a:rPr lang="en-US" sz="440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US" sz="4400" u="sng" dirty="0">
                <a:solidFill>
                  <a:schemeClr val="tx1"/>
                </a:solidFill>
                <a:latin typeface="Arial"/>
                <a:cs typeface="Arial"/>
              </a:rPr>
              <a:t>recognizing</a:t>
            </a:r>
            <a:r>
              <a:rPr lang="en-US" sz="4400" dirty="0">
                <a:solidFill>
                  <a:schemeClr val="tx1"/>
                </a:solidFill>
                <a:latin typeface="Arial"/>
                <a:cs typeface="Arial"/>
              </a:rPr>
              <a:t>, etc.)​</a:t>
            </a:r>
          </a:p>
        </p:txBody>
      </p:sp>
      <p:pic>
        <p:nvPicPr>
          <p:cNvPr id="6" name="Audio Recording Apr 27, 2023 at 8:21:05 PM">
            <a:hlinkClick r:id="" action="ppaction://media"/>
            <a:extLst>
              <a:ext uri="{FF2B5EF4-FFF2-40B4-BE49-F238E27FC236}">
                <a16:creationId xmlns:a16="http://schemas.microsoft.com/office/drawing/2014/main" id="{6B0A6AA8-4A5B-1855-7DBB-950F3DC838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92281" y="1174756"/>
            <a:ext cx="812800" cy="812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355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"/>
            <a:ext cx="18288000" cy="10286989"/>
          </a:xfrm>
          <a:custGeom>
            <a:avLst/>
            <a:gdLst/>
            <a:ahLst/>
            <a:cxnLst/>
            <a:rect l="l" t="t" r="r" b="b"/>
            <a:pathLst>
              <a:path w="18288000" h="8148955">
                <a:moveTo>
                  <a:pt x="18287988" y="1028611"/>
                </a:moveTo>
                <a:lnTo>
                  <a:pt x="18286426" y="1028611"/>
                </a:lnTo>
                <a:lnTo>
                  <a:pt x="18286426" y="0"/>
                </a:lnTo>
                <a:lnTo>
                  <a:pt x="0" y="0"/>
                </a:lnTo>
                <a:lnTo>
                  <a:pt x="0" y="2468219"/>
                </a:lnTo>
                <a:lnTo>
                  <a:pt x="14927364" y="2468219"/>
                </a:lnTo>
                <a:lnTo>
                  <a:pt x="14927364" y="8148802"/>
                </a:lnTo>
                <a:lnTo>
                  <a:pt x="18287988" y="8148802"/>
                </a:lnTo>
                <a:lnTo>
                  <a:pt x="18287988" y="1028611"/>
                </a:lnTo>
                <a:close/>
              </a:path>
            </a:pathLst>
          </a:custGeom>
          <a:solidFill>
            <a:srgbClr val="0CAAE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4E1F91F4-C818-EA6D-AFF3-A415C7085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0" y="8763000"/>
            <a:ext cx="1524000" cy="152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028700"/>
            <a:ext cx="13411200" cy="8771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sz="5100" dirty="0">
                <a:solidFill>
                  <a:schemeClr val="bg1"/>
                </a:solidFill>
                <a:latin typeface="Arial Black"/>
              </a:rPr>
              <a:t>Preambulatory Clause Examples​</a:t>
            </a:r>
            <a:endParaRPr lang="en-GB" sz="51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162300"/>
            <a:ext cx="14554200" cy="68634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lvl="7" indent="-571500" rtl="0" fontAlgn="base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  <a:latin typeface="Arial"/>
                <a:cs typeface="Arial"/>
              </a:rPr>
              <a:t>"</a:t>
            </a:r>
            <a:r>
              <a:rPr lang="en-US" sz="4400" b="1" u="sng" dirty="0">
                <a:solidFill>
                  <a:schemeClr val="tx1"/>
                </a:solidFill>
                <a:latin typeface="Arial"/>
                <a:cs typeface="Arial"/>
              </a:rPr>
              <a:t>Affirming</a:t>
            </a:r>
            <a:r>
              <a:rPr lang="en-US" sz="4400" dirty="0">
                <a:solidFill>
                  <a:schemeClr val="tx1"/>
                </a:solidFill>
                <a:latin typeface="Arial"/>
                <a:cs typeface="Arial"/>
              </a:rPr>
              <a:t> the importance of strengthening the health system by investing in research and development to prevent, detect and respond to pandemics.​.."</a:t>
            </a:r>
          </a:p>
          <a:p>
            <a:pPr marL="571500" lvl="7" indent="-571500" rtl="0" fontAlgn="base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  <a:latin typeface="Arial"/>
                <a:cs typeface="Arial"/>
              </a:rPr>
              <a:t>"</a:t>
            </a:r>
            <a:r>
              <a:rPr lang="en-US" sz="4400" b="1" u="sng" dirty="0">
                <a:solidFill>
                  <a:schemeClr val="tx1"/>
                </a:solidFill>
                <a:latin typeface="Arial"/>
                <a:cs typeface="Arial"/>
              </a:rPr>
              <a:t>Acknowledging</a:t>
            </a:r>
            <a:r>
              <a:rPr lang="en-US" sz="4400" dirty="0">
                <a:solidFill>
                  <a:schemeClr val="tx1"/>
                </a:solidFill>
                <a:latin typeface="Arial"/>
                <a:cs typeface="Arial"/>
              </a:rPr>
              <a:t> the role of communities, civil societies, private and government sectors engagements in achieving universal health coverage for all​..."</a:t>
            </a:r>
          </a:p>
          <a:p>
            <a:pPr marL="571500" lvl="7" indent="-571500" rtl="0" fontAlgn="base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  <a:latin typeface="Arial"/>
                <a:cs typeface="Arial"/>
              </a:rPr>
              <a:t>"</a:t>
            </a:r>
            <a:r>
              <a:rPr lang="en-US" sz="4400" b="1" u="sng" dirty="0">
                <a:solidFill>
                  <a:schemeClr val="tx1"/>
                </a:solidFill>
                <a:latin typeface="Arial"/>
                <a:cs typeface="Arial"/>
              </a:rPr>
              <a:t>Evaluating</a:t>
            </a:r>
            <a:r>
              <a:rPr lang="en-US" sz="4400" dirty="0">
                <a:solidFill>
                  <a:schemeClr val="tx1"/>
                </a:solidFill>
                <a:latin typeface="Arial"/>
                <a:cs typeface="Arial"/>
              </a:rPr>
              <a:t> infodemic interventions and strengthening resilience of individuals and communities to infodemics..."​​</a:t>
            </a:r>
          </a:p>
        </p:txBody>
      </p:sp>
    </p:spTree>
    <p:extLst>
      <p:ext uri="{BB962C8B-B14F-4D97-AF65-F5344CB8AC3E}">
        <p14:creationId xmlns:p14="http://schemas.microsoft.com/office/powerpoint/2010/main" val="3986079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"/>
            <a:ext cx="18288000" cy="10286989"/>
          </a:xfrm>
          <a:custGeom>
            <a:avLst/>
            <a:gdLst/>
            <a:ahLst/>
            <a:cxnLst/>
            <a:rect l="l" t="t" r="r" b="b"/>
            <a:pathLst>
              <a:path w="18288000" h="8148955">
                <a:moveTo>
                  <a:pt x="18287988" y="1028611"/>
                </a:moveTo>
                <a:lnTo>
                  <a:pt x="18286426" y="1028611"/>
                </a:lnTo>
                <a:lnTo>
                  <a:pt x="18286426" y="0"/>
                </a:lnTo>
                <a:lnTo>
                  <a:pt x="0" y="0"/>
                </a:lnTo>
                <a:lnTo>
                  <a:pt x="0" y="2468219"/>
                </a:lnTo>
                <a:lnTo>
                  <a:pt x="14927364" y="2468219"/>
                </a:lnTo>
                <a:lnTo>
                  <a:pt x="14927364" y="8148802"/>
                </a:lnTo>
                <a:lnTo>
                  <a:pt x="18287988" y="8148802"/>
                </a:lnTo>
                <a:lnTo>
                  <a:pt x="18287988" y="1028611"/>
                </a:lnTo>
                <a:close/>
              </a:path>
            </a:pathLst>
          </a:custGeom>
          <a:solidFill>
            <a:srgbClr val="0CAAE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4E1F91F4-C818-EA6D-AFF3-A415C7085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0" y="8763000"/>
            <a:ext cx="1524000" cy="152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028700"/>
            <a:ext cx="11999259" cy="16619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sz="5100" dirty="0">
                <a:solidFill>
                  <a:schemeClr val="bg1"/>
                </a:solidFill>
                <a:latin typeface="Arial Black"/>
              </a:rPr>
              <a:t>Drafting the Resolution: Operative Clauses​</a:t>
            </a:r>
            <a:endParaRPr lang="en-GB" sz="51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162300"/>
            <a:ext cx="14554200" cy="65556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lvl="7" indent="-571500" rtl="0" fontAlgn="base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Arial"/>
                <a:cs typeface="Arial"/>
              </a:rPr>
              <a:t>Second half of each resolution</a:t>
            </a:r>
            <a:endParaRPr lang="en-US" sz="3000" dirty="0">
              <a:solidFill>
                <a:schemeClr val="tx1"/>
              </a:solidFill>
            </a:endParaRPr>
          </a:p>
          <a:p>
            <a:pPr marL="571500" lvl="7" indent="-5715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Arial"/>
                <a:cs typeface="Arial"/>
              </a:rPr>
              <a:t>Based on the context of each problem (as provided for in the preambulatory clauses), operative clauses can be thought of as </a:t>
            </a:r>
            <a:r>
              <a:rPr lang="en-US" sz="3000" u="sng" dirty="0">
                <a:solidFill>
                  <a:schemeClr val="tx1"/>
                </a:solidFill>
                <a:latin typeface="Arial"/>
                <a:cs typeface="Arial"/>
              </a:rPr>
              <a:t>recommended next steps</a:t>
            </a:r>
            <a:r>
              <a:rPr lang="en-US" sz="3000" dirty="0">
                <a:solidFill>
                  <a:schemeClr val="tx1"/>
                </a:solidFill>
                <a:latin typeface="Arial"/>
                <a:cs typeface="Arial"/>
              </a:rPr>
              <a:t> that should be carried out to solve a problem</a:t>
            </a:r>
          </a:p>
          <a:p>
            <a:pPr marL="571500" lvl="7" indent="-571500" rtl="0">
              <a:buFont typeface="Arial"/>
              <a:buChar char="•"/>
            </a:pPr>
            <a:r>
              <a:rPr lang="en-US" sz="3000" dirty="0">
                <a:solidFill>
                  <a:schemeClr val="tx1"/>
                </a:solidFill>
                <a:latin typeface="Arial"/>
                <a:cs typeface="Arial"/>
              </a:rPr>
              <a:t>Operative clauses could specify any or all of the following: </a:t>
            </a:r>
            <a:r>
              <a:rPr lang="en-US" sz="3000" u="sng" dirty="0">
                <a:solidFill>
                  <a:schemeClr val="tx1"/>
                </a:solidFill>
                <a:latin typeface="Arial"/>
                <a:cs typeface="Arial"/>
              </a:rPr>
              <a:t>concrete measures</a:t>
            </a:r>
            <a:r>
              <a:rPr lang="en-US" sz="300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US" sz="3000" u="sng" dirty="0">
                <a:solidFill>
                  <a:schemeClr val="tx1"/>
                </a:solidFill>
                <a:latin typeface="Arial"/>
                <a:cs typeface="Arial"/>
              </a:rPr>
              <a:t>example initiatives</a:t>
            </a:r>
            <a:r>
              <a:rPr lang="en-US" sz="300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US" sz="3000" u="sng" dirty="0">
                <a:solidFill>
                  <a:schemeClr val="tx1"/>
                </a:solidFill>
                <a:latin typeface="Arial"/>
                <a:cs typeface="Arial"/>
              </a:rPr>
              <a:t>financial / resource requirements</a:t>
            </a:r>
            <a:r>
              <a:rPr lang="en-US" sz="3000" dirty="0">
                <a:solidFill>
                  <a:schemeClr val="tx1"/>
                </a:solidFill>
                <a:latin typeface="Arial"/>
                <a:cs typeface="Arial"/>
              </a:rPr>
              <a:t> and/or </a:t>
            </a:r>
            <a:r>
              <a:rPr lang="en-US" sz="3000" u="sng" dirty="0">
                <a:solidFill>
                  <a:schemeClr val="tx1"/>
                </a:solidFill>
                <a:latin typeface="Arial"/>
                <a:cs typeface="Arial"/>
              </a:rPr>
              <a:t>an expected timeline</a:t>
            </a:r>
            <a:r>
              <a:rPr lang="en-US" sz="3000" dirty="0">
                <a:solidFill>
                  <a:schemeClr val="tx1"/>
                </a:solidFill>
                <a:latin typeface="Arial"/>
                <a:cs typeface="Arial"/>
              </a:rPr>
              <a:t> to carry out the objectives.​</a:t>
            </a:r>
            <a:endParaRPr lang="en-US" sz="3000" dirty="0">
              <a:solidFill>
                <a:schemeClr val="tx1"/>
              </a:solidFill>
            </a:endParaRPr>
          </a:p>
          <a:p>
            <a:pPr marL="571500" lvl="7" indent="-571500" rtl="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Arial"/>
                <a:cs typeface="Arial"/>
              </a:rPr>
              <a:t>Each operative clause should start off with a </a:t>
            </a:r>
            <a:r>
              <a:rPr lang="en-US" sz="3000" b="1" dirty="0">
                <a:solidFill>
                  <a:schemeClr val="tx1"/>
                </a:solidFill>
                <a:latin typeface="Arial"/>
                <a:cs typeface="Arial"/>
              </a:rPr>
              <a:t>verb</a:t>
            </a:r>
            <a:r>
              <a:rPr lang="en-US" sz="3000" dirty="0">
                <a:solidFill>
                  <a:schemeClr val="tx1"/>
                </a:solidFill>
                <a:latin typeface="Arial"/>
                <a:cs typeface="Arial"/>
              </a:rPr>
              <a:t> (e.g., </a:t>
            </a:r>
            <a:r>
              <a:rPr lang="en-US" sz="3000" u="sng" dirty="0">
                <a:solidFill>
                  <a:schemeClr val="tx1"/>
                </a:solidFill>
                <a:latin typeface="Arial"/>
                <a:cs typeface="Arial"/>
              </a:rPr>
              <a:t>invites</a:t>
            </a:r>
            <a:r>
              <a:rPr lang="en-US" sz="300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US" sz="3000" u="sng" dirty="0">
                <a:solidFill>
                  <a:schemeClr val="tx1"/>
                </a:solidFill>
                <a:latin typeface="Arial"/>
                <a:cs typeface="Arial"/>
              </a:rPr>
              <a:t>requests</a:t>
            </a:r>
            <a:r>
              <a:rPr lang="en-US" sz="300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US" sz="3000" u="sng" dirty="0">
                <a:solidFill>
                  <a:schemeClr val="tx1"/>
                </a:solidFill>
                <a:latin typeface="Arial"/>
                <a:cs typeface="Arial"/>
              </a:rPr>
              <a:t>demands</a:t>
            </a:r>
            <a:r>
              <a:rPr lang="en-US" sz="3000" dirty="0">
                <a:solidFill>
                  <a:schemeClr val="tx1"/>
                </a:solidFill>
                <a:latin typeface="Arial"/>
                <a:cs typeface="Arial"/>
              </a:rPr>
              <a:t>, </a:t>
            </a:r>
            <a:r>
              <a:rPr lang="en-US" sz="3000" u="sng" dirty="0">
                <a:solidFill>
                  <a:schemeClr val="tx1"/>
                </a:solidFill>
                <a:latin typeface="Arial"/>
                <a:cs typeface="Arial"/>
              </a:rPr>
              <a:t>recommends</a:t>
            </a:r>
            <a:r>
              <a:rPr lang="en-US" sz="3000" dirty="0">
                <a:solidFill>
                  <a:schemeClr val="tx1"/>
                </a:solidFill>
                <a:latin typeface="Arial"/>
                <a:cs typeface="Arial"/>
              </a:rPr>
              <a:t>, etc.)​</a:t>
            </a:r>
            <a:endParaRPr lang="en-US" sz="3000" dirty="0">
              <a:solidFill>
                <a:schemeClr val="tx1"/>
              </a:solidFill>
            </a:endParaRPr>
          </a:p>
          <a:p>
            <a:pPr marL="571500" lvl="7" indent="-5715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SMART-C </a:t>
            </a:r>
            <a:r>
              <a:rPr lang="en-US" sz="3000" dirty="0">
                <a:solidFill>
                  <a:schemeClr val="tx1"/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goals</a:t>
            </a:r>
            <a:r>
              <a:rPr lang="en-US" sz="3000" dirty="0">
                <a:solidFill>
                  <a:schemeClr val="tx1"/>
                </a:solidFill>
                <a:latin typeface="Arial"/>
                <a:cs typeface="Arial"/>
              </a:rPr>
              <a:t> (Specific, Measurable, Achievable, Relevant, Time-Bound) can help determine whether resolutions are feasible (and therefore effective!)</a:t>
            </a:r>
            <a:endParaRPr lang="en-US" sz="3000" dirty="0">
              <a:solidFill>
                <a:schemeClr val="tx1"/>
              </a:solidFill>
            </a:endParaRPr>
          </a:p>
          <a:p>
            <a:pPr lvl="7" rtl="0"/>
            <a:r>
              <a:rPr lang="en-US" sz="3000" b="1" dirty="0">
                <a:solidFill>
                  <a:schemeClr val="tx1"/>
                </a:solidFill>
                <a:latin typeface="Arial"/>
                <a:cs typeface="Arial"/>
              </a:rPr>
              <a:t>Note:</a:t>
            </a:r>
            <a:r>
              <a:rPr lang="en-US" sz="3000" dirty="0">
                <a:solidFill>
                  <a:schemeClr val="tx1"/>
                </a:solidFill>
                <a:latin typeface="Arial"/>
                <a:cs typeface="Arial"/>
              </a:rPr>
              <a:t> Though, oftentimes, detailed information on timeliness and financial resources is not needed, this information could help convince other delegates to support your resolution</a:t>
            </a: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6" name="Audio Recording Apr 27, 2023 at 8:22:11 PM">
            <a:hlinkClick r:id="" action="ppaction://media"/>
            <a:extLst>
              <a:ext uri="{FF2B5EF4-FFF2-40B4-BE49-F238E27FC236}">
                <a16:creationId xmlns:a16="http://schemas.microsoft.com/office/drawing/2014/main" id="{0966EBEA-0401-7C62-5094-DCB1E520CA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4000" y="1046896"/>
            <a:ext cx="812800" cy="812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00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9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"/>
            <a:ext cx="18288000" cy="10286989"/>
          </a:xfrm>
          <a:custGeom>
            <a:avLst/>
            <a:gdLst/>
            <a:ahLst/>
            <a:cxnLst/>
            <a:rect l="l" t="t" r="r" b="b"/>
            <a:pathLst>
              <a:path w="18288000" h="8148955">
                <a:moveTo>
                  <a:pt x="18287988" y="1028611"/>
                </a:moveTo>
                <a:lnTo>
                  <a:pt x="18286426" y="1028611"/>
                </a:lnTo>
                <a:lnTo>
                  <a:pt x="18286426" y="0"/>
                </a:lnTo>
                <a:lnTo>
                  <a:pt x="0" y="0"/>
                </a:lnTo>
                <a:lnTo>
                  <a:pt x="0" y="2468219"/>
                </a:lnTo>
                <a:lnTo>
                  <a:pt x="14927364" y="2468219"/>
                </a:lnTo>
                <a:lnTo>
                  <a:pt x="14927364" y="8148802"/>
                </a:lnTo>
                <a:lnTo>
                  <a:pt x="18287988" y="8148802"/>
                </a:lnTo>
                <a:lnTo>
                  <a:pt x="18287988" y="1028611"/>
                </a:lnTo>
                <a:close/>
              </a:path>
            </a:pathLst>
          </a:custGeom>
          <a:solidFill>
            <a:srgbClr val="0CAAE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4E1F91F4-C818-EA6D-AFF3-A415C7085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0" y="8763000"/>
            <a:ext cx="1524000" cy="152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028700"/>
            <a:ext cx="13411200" cy="8771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sz="5100" dirty="0">
                <a:solidFill>
                  <a:schemeClr val="bg1"/>
                </a:solidFill>
                <a:latin typeface="Arial Black"/>
              </a:rPr>
              <a:t>Operative Clause Examples​</a:t>
            </a:r>
            <a:endParaRPr lang="en-GB" sz="51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162300"/>
            <a:ext cx="14554200" cy="61863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lvl="7" indent="-571500" rtl="0" fontAlgn="base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  <a:latin typeface="Arial"/>
                <a:cs typeface="Arial"/>
              </a:rPr>
              <a:t>"</a:t>
            </a:r>
            <a:r>
              <a:rPr lang="en-US" sz="4400" b="1" u="sng" dirty="0">
                <a:solidFill>
                  <a:schemeClr val="tx1"/>
                </a:solidFill>
                <a:latin typeface="Arial"/>
                <a:cs typeface="Arial"/>
              </a:rPr>
              <a:t>Encourages</a:t>
            </a:r>
            <a:r>
              <a:rPr lang="en-US" sz="4400" dirty="0">
                <a:solidFill>
                  <a:schemeClr val="tx1"/>
                </a:solidFill>
                <a:latin typeface="Arial"/>
                <a:cs typeface="Arial"/>
              </a:rPr>
              <a:t> member states to share data, best practices and development of new data/resource tools and innovative technology to measure and monitor the impact of infodemics during health emergencies.​"</a:t>
            </a:r>
          </a:p>
          <a:p>
            <a:pPr lvl="7" rtl="0" fontAlgn="base"/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7" indent="-571500" rtl="0" fontAlgn="base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  <a:latin typeface="Arial"/>
                <a:cs typeface="Arial"/>
              </a:rPr>
              <a:t>"</a:t>
            </a:r>
            <a:r>
              <a:rPr lang="en-US" sz="4400" b="1" u="sng" dirty="0">
                <a:solidFill>
                  <a:schemeClr val="tx1"/>
                </a:solidFill>
                <a:latin typeface="Arial"/>
                <a:cs typeface="Arial"/>
              </a:rPr>
              <a:t>Urges</a:t>
            </a:r>
            <a:r>
              <a:rPr lang="en-US" sz="4400" dirty="0">
                <a:solidFill>
                  <a:schemeClr val="tx1"/>
                </a:solidFill>
                <a:latin typeface="Arial"/>
                <a:cs typeface="Arial"/>
              </a:rPr>
              <a:t> all countries to promote the development, and implementation of comprehensive pandemic preparedness plans to support vulnerable populations." ​​</a:t>
            </a:r>
          </a:p>
        </p:txBody>
      </p:sp>
    </p:spTree>
    <p:extLst>
      <p:ext uri="{BB962C8B-B14F-4D97-AF65-F5344CB8AC3E}">
        <p14:creationId xmlns:p14="http://schemas.microsoft.com/office/powerpoint/2010/main" val="2545875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"/>
            <a:ext cx="18288000" cy="10286989"/>
          </a:xfrm>
          <a:custGeom>
            <a:avLst/>
            <a:gdLst/>
            <a:ahLst/>
            <a:cxnLst/>
            <a:rect l="l" t="t" r="r" b="b"/>
            <a:pathLst>
              <a:path w="18288000" h="8148955">
                <a:moveTo>
                  <a:pt x="18287988" y="1028611"/>
                </a:moveTo>
                <a:lnTo>
                  <a:pt x="18286426" y="1028611"/>
                </a:lnTo>
                <a:lnTo>
                  <a:pt x="18286426" y="0"/>
                </a:lnTo>
                <a:lnTo>
                  <a:pt x="0" y="0"/>
                </a:lnTo>
                <a:lnTo>
                  <a:pt x="0" y="2468219"/>
                </a:lnTo>
                <a:lnTo>
                  <a:pt x="14927364" y="2468219"/>
                </a:lnTo>
                <a:lnTo>
                  <a:pt x="14927364" y="8148802"/>
                </a:lnTo>
                <a:lnTo>
                  <a:pt x="18287988" y="8148802"/>
                </a:lnTo>
                <a:lnTo>
                  <a:pt x="18287988" y="1028611"/>
                </a:lnTo>
                <a:close/>
              </a:path>
            </a:pathLst>
          </a:custGeom>
          <a:solidFill>
            <a:srgbClr val="0CAAE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4E1F91F4-C818-EA6D-AFF3-A415C7085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0" y="8763000"/>
            <a:ext cx="1524000" cy="152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028700"/>
            <a:ext cx="13411200" cy="8771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sz="5100" dirty="0">
                <a:solidFill>
                  <a:schemeClr val="bg1"/>
                </a:solidFill>
                <a:latin typeface="Arial Black"/>
              </a:rPr>
              <a:t>Example Resolution​s</a:t>
            </a:r>
            <a:endParaRPr lang="en-GB" sz="51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162300"/>
            <a:ext cx="14554200" cy="75405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7" rtl="0" fontAlgn="base"/>
            <a:r>
              <a:rPr lang="en-US" sz="4400" dirty="0">
                <a:solidFill>
                  <a:srgbClr val="0070C0"/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Sixth report</a:t>
            </a:r>
            <a:r>
              <a:rPr lang="en-US" sz="440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4400" dirty="0">
                <a:solidFill>
                  <a:schemeClr val="tx1"/>
                </a:solidFill>
                <a:latin typeface="Arial"/>
                <a:cs typeface="Arial"/>
              </a:rPr>
              <a:t>of Committee A at the 75th World Health Assembly (May 2022)​</a:t>
            </a:r>
            <a:endParaRPr lang="en-US" sz="4400" dirty="0">
              <a:solidFill>
                <a:schemeClr val="tx1"/>
              </a:solidFill>
            </a:endParaRPr>
          </a:p>
          <a:p>
            <a:pPr marL="571500" lvl="7" indent="-571500" rtl="0" fontAlgn="base">
              <a:buFont typeface="Wingdings,Sans-Serif" panose="020B0604020202020204" pitchFamily="34" charset="0"/>
              <a:buChar char="•"/>
            </a:pPr>
            <a:r>
              <a:rPr lang="en-US" sz="4400" b="1" dirty="0">
                <a:solidFill>
                  <a:schemeClr val="tx1"/>
                </a:solidFill>
                <a:latin typeface="Arial"/>
                <a:cs typeface="Arial"/>
              </a:rPr>
              <a:t>NB: </a:t>
            </a:r>
            <a:r>
              <a:rPr lang="en-US" sz="4400" dirty="0">
                <a:solidFill>
                  <a:schemeClr val="tx1"/>
                </a:solidFill>
                <a:latin typeface="Arial"/>
                <a:cs typeface="Arial"/>
              </a:rPr>
              <a:t>Extensive use of </a:t>
            </a:r>
            <a:r>
              <a:rPr lang="en-US" sz="4400" u="sng" dirty="0">
                <a:solidFill>
                  <a:schemeClr val="tx1"/>
                </a:solidFill>
                <a:latin typeface="Arial"/>
                <a:cs typeface="Arial"/>
              </a:rPr>
              <a:t>adjectives, participles and gerunds in preambulatory clauses</a:t>
            </a:r>
            <a:r>
              <a:rPr lang="en-US" sz="4400" dirty="0">
                <a:solidFill>
                  <a:schemeClr val="tx1"/>
                </a:solidFill>
                <a:latin typeface="Arial"/>
                <a:cs typeface="Arial"/>
              </a:rPr>
              <a:t> (e.g., "Reaffirming the 2030 Agenda for Sustainable development..." - page 2) and </a:t>
            </a:r>
            <a:r>
              <a:rPr lang="en-US" sz="4400" u="sng" dirty="0">
                <a:solidFill>
                  <a:schemeClr val="tx1"/>
                </a:solidFill>
                <a:latin typeface="Arial"/>
                <a:cs typeface="Arial"/>
              </a:rPr>
              <a:t>verbs in operative clauses</a:t>
            </a:r>
            <a:r>
              <a:rPr lang="en-US" sz="4400" dirty="0">
                <a:solidFill>
                  <a:schemeClr val="tx1"/>
                </a:solidFill>
                <a:latin typeface="Arial"/>
                <a:cs typeface="Arial"/>
              </a:rPr>
              <a:t>​ (e.g., "CALLS ON member states..." - page 5) throughout resolution</a:t>
            </a:r>
            <a:endParaRPr lang="en-US" sz="4400" dirty="0">
              <a:solidFill>
                <a:schemeClr val="tx1"/>
              </a:solidFill>
            </a:endParaRPr>
          </a:p>
          <a:p>
            <a:pPr lvl="7"/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7"/>
            <a:r>
              <a:rPr lang="en-US" sz="4400" dirty="0">
                <a:solidFill>
                  <a:schemeClr val="tx1"/>
                </a:solidFill>
                <a:latin typeface="Arial"/>
                <a:cs typeface="Arial"/>
              </a:rPr>
              <a:t>For additional context or to see other example resolutions, see documents submitted to the</a:t>
            </a:r>
            <a:r>
              <a:rPr lang="en-US" sz="4400" dirty="0">
                <a:solidFill>
                  <a:srgbClr val="0070C0"/>
                </a:solidFill>
                <a:latin typeface="Arial"/>
                <a:cs typeface="Arial"/>
              </a:rPr>
              <a:t> </a:t>
            </a:r>
            <a:r>
              <a:rPr lang="en-US" sz="4400" dirty="0">
                <a:solidFill>
                  <a:srgbClr val="0070C0"/>
                </a:solidFill>
                <a:latin typeface="Arial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75th WHA</a:t>
            </a:r>
            <a:r>
              <a:rPr lang="en-US" sz="4400" dirty="0">
                <a:solidFill>
                  <a:schemeClr val="accent1"/>
                </a:solidFill>
                <a:latin typeface="Arial"/>
                <a:cs typeface="Arial"/>
              </a:rPr>
              <a:t> </a:t>
            </a:r>
          </a:p>
          <a:p>
            <a:pPr marL="571500" lvl="7" indent="-571500" rtl="0" fontAlgn="base">
              <a:buFont typeface="Arial" panose="020B0604020202020204" pitchFamily="34" charset="0"/>
              <a:buChar char="•"/>
            </a:pP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udio Recording Apr 27, 2023 at 8:23:47 PM">
            <a:hlinkClick r:id="" action="ppaction://media"/>
            <a:extLst>
              <a:ext uri="{FF2B5EF4-FFF2-40B4-BE49-F238E27FC236}">
                <a16:creationId xmlns:a16="http://schemas.microsoft.com/office/drawing/2014/main" id="{A64218D5-C879-32C1-AC9B-3D0BD2653B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31200" y="10542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1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"/>
            <a:ext cx="18288000" cy="10286989"/>
          </a:xfrm>
          <a:custGeom>
            <a:avLst/>
            <a:gdLst/>
            <a:ahLst/>
            <a:cxnLst/>
            <a:rect l="l" t="t" r="r" b="b"/>
            <a:pathLst>
              <a:path w="18288000" h="8148955">
                <a:moveTo>
                  <a:pt x="18287988" y="1028611"/>
                </a:moveTo>
                <a:lnTo>
                  <a:pt x="18286426" y="1028611"/>
                </a:lnTo>
                <a:lnTo>
                  <a:pt x="18286426" y="0"/>
                </a:lnTo>
                <a:lnTo>
                  <a:pt x="0" y="0"/>
                </a:lnTo>
                <a:lnTo>
                  <a:pt x="0" y="2468219"/>
                </a:lnTo>
                <a:lnTo>
                  <a:pt x="14927364" y="2468219"/>
                </a:lnTo>
                <a:lnTo>
                  <a:pt x="14927364" y="8148802"/>
                </a:lnTo>
                <a:lnTo>
                  <a:pt x="18287988" y="8148802"/>
                </a:lnTo>
                <a:lnTo>
                  <a:pt x="18287988" y="1028611"/>
                </a:lnTo>
                <a:close/>
              </a:path>
            </a:pathLst>
          </a:custGeom>
          <a:solidFill>
            <a:srgbClr val="0CAAE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4E1F91F4-C818-EA6D-AFF3-A415C7085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0" y="8763000"/>
            <a:ext cx="1524000" cy="152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028700"/>
            <a:ext cx="134112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100" dirty="0">
                <a:solidFill>
                  <a:schemeClr val="bg1"/>
                </a:solidFill>
                <a:latin typeface="Arial Black" panose="020B0A04020102020204" pitchFamily="34" charset="0"/>
              </a:rPr>
              <a:t>Drafting a Resolution​​</a:t>
            </a:r>
            <a:endParaRPr lang="en-GB" sz="51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162300"/>
            <a:ext cx="14554200" cy="68634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7" rtl="0" fontAlgn="base"/>
            <a:r>
              <a:rPr lang="en-US" sz="4400" dirty="0">
                <a:solidFill>
                  <a:schemeClr val="tx1"/>
                </a:solidFill>
                <a:latin typeface="Arial"/>
                <a:cs typeface="Arial"/>
              </a:rPr>
              <a:t>Overall, each resolution should contain the following elements: 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7" indent="-571500" rtl="0" fontAlgn="base">
              <a:buFont typeface="Arial"/>
              <a:buChar char="•"/>
            </a:pPr>
            <a:r>
              <a:rPr lang="en-US" sz="4400" dirty="0">
                <a:solidFill>
                  <a:schemeClr val="tx1"/>
                </a:solidFill>
                <a:latin typeface="Arial Black"/>
                <a:cs typeface="Arial"/>
              </a:rPr>
              <a:t>Headers, which should contain:</a:t>
            </a:r>
          </a:p>
          <a:p>
            <a:pPr marL="742950" lvl="7" indent="-742950" rtl="0" fontAlgn="base">
              <a:buFont typeface="+mj-lt"/>
              <a:buAutoNum type="arabicPeriod"/>
            </a:pPr>
            <a:r>
              <a:rPr lang="en-US" sz="4400" dirty="0">
                <a:solidFill>
                  <a:schemeClr val="tx1"/>
                </a:solidFill>
                <a:latin typeface="Arial"/>
                <a:cs typeface="Arial"/>
              </a:rPr>
              <a:t>Committee​ (A, B, or C)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7" indent="-742950" rtl="0" fontAlgn="base">
              <a:buFont typeface="+mj-lt"/>
              <a:buAutoNum type="arabicPeriod"/>
            </a:pPr>
            <a:r>
              <a:rPr lang="en-US" sz="4400" dirty="0">
                <a:solidFill>
                  <a:schemeClr val="tx1"/>
                </a:solidFill>
                <a:latin typeface="Arial"/>
                <a:cs typeface="Arial"/>
              </a:rPr>
              <a:t>List of Signatories​</a:t>
            </a:r>
          </a:p>
          <a:p>
            <a:pPr marL="742950" lvl="7" indent="-742950" rtl="0" fontAlgn="base">
              <a:buFont typeface="+mj-lt"/>
              <a:buAutoNum type="arabicPeriod"/>
            </a:pPr>
            <a:r>
              <a:rPr lang="en-US" sz="4400" dirty="0">
                <a:solidFill>
                  <a:schemeClr val="tx1"/>
                </a:solidFill>
                <a:latin typeface="Arial"/>
                <a:cs typeface="Arial"/>
              </a:rPr>
              <a:t>List of Sponsors​</a:t>
            </a:r>
          </a:p>
          <a:p>
            <a:pPr marL="571500" lvl="7" indent="-571500" rtl="0" fontAlgn="base">
              <a:buFont typeface="Arial" panose="020B0604020202020204" pitchFamily="34" charset="0"/>
              <a:buChar char="•"/>
            </a:pP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7" indent="-571500" rtl="0" fontAlgn="base">
              <a:buFont typeface="Arial"/>
              <a:buChar char="•"/>
            </a:pPr>
            <a:r>
              <a:rPr lang="en-US" sz="4400" dirty="0">
                <a:solidFill>
                  <a:schemeClr val="tx1"/>
                </a:solidFill>
                <a:latin typeface="Arial Black"/>
                <a:cs typeface="Arial"/>
              </a:rPr>
              <a:t>Resolution body, which should contain​:</a:t>
            </a:r>
          </a:p>
          <a:p>
            <a:pPr marL="742950" lvl="7" indent="-742950" rtl="0" fontAlgn="base">
              <a:buFont typeface="+mj-lt"/>
              <a:buAutoNum type="arabicPeriod"/>
            </a:pP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Preambulatory Clauses​</a:t>
            </a:r>
          </a:p>
          <a:p>
            <a:pPr marL="742950" lvl="7" indent="-742950" rtl="0" fontAlgn="base">
              <a:buFont typeface="+mj-lt"/>
              <a:buAutoNum type="arabicPeriod"/>
            </a:pP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Operative Clauses​​​</a:t>
            </a:r>
          </a:p>
        </p:txBody>
      </p:sp>
      <p:pic>
        <p:nvPicPr>
          <p:cNvPr id="6" name="Audio Recording Apr 27, 2023 at 8:24:41 PM">
            <a:hlinkClick r:id="" action="ppaction://media"/>
            <a:extLst>
              <a:ext uri="{FF2B5EF4-FFF2-40B4-BE49-F238E27FC236}">
                <a16:creationId xmlns:a16="http://schemas.microsoft.com/office/drawing/2014/main" id="{15EA78CA-FAAC-CF35-2481-889A2C2F8F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31200" y="1060881"/>
            <a:ext cx="812800" cy="812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7129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"/>
            <a:ext cx="18288000" cy="10286989"/>
          </a:xfrm>
          <a:custGeom>
            <a:avLst/>
            <a:gdLst/>
            <a:ahLst/>
            <a:cxnLst/>
            <a:rect l="l" t="t" r="r" b="b"/>
            <a:pathLst>
              <a:path w="18288000" h="8148955">
                <a:moveTo>
                  <a:pt x="18287988" y="1028611"/>
                </a:moveTo>
                <a:lnTo>
                  <a:pt x="18286426" y="1028611"/>
                </a:lnTo>
                <a:lnTo>
                  <a:pt x="18286426" y="0"/>
                </a:lnTo>
                <a:lnTo>
                  <a:pt x="0" y="0"/>
                </a:lnTo>
                <a:lnTo>
                  <a:pt x="0" y="2468219"/>
                </a:lnTo>
                <a:lnTo>
                  <a:pt x="14927364" y="2468219"/>
                </a:lnTo>
                <a:lnTo>
                  <a:pt x="14927364" y="8148802"/>
                </a:lnTo>
                <a:lnTo>
                  <a:pt x="18287988" y="8148802"/>
                </a:lnTo>
                <a:lnTo>
                  <a:pt x="18287988" y="1028611"/>
                </a:lnTo>
                <a:close/>
              </a:path>
            </a:pathLst>
          </a:custGeom>
          <a:solidFill>
            <a:srgbClr val="0CAAE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4E1F91F4-C818-EA6D-AFF3-A415C7085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0" y="8763000"/>
            <a:ext cx="1524000" cy="152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028700"/>
            <a:ext cx="13411200" cy="8771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sz="5100" dirty="0">
                <a:solidFill>
                  <a:schemeClr val="bg1"/>
                </a:solidFill>
                <a:latin typeface="Arial Black"/>
              </a:rPr>
              <a:t>Important Links &amp; Contacts </a:t>
            </a:r>
            <a:endParaRPr lang="en-GB" sz="51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162300"/>
            <a:ext cx="14554200" cy="54476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7" rtl="0" fontAlgn="base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gh_whasim@yorku.ca​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7" rtl="0"/>
            <a:endParaRPr lang="en-US" sz="4400" dirty="0">
              <a:solidFill>
                <a:schemeClr val="tx1"/>
              </a:solidFill>
              <a:latin typeface="Arial"/>
              <a:cs typeface="Arial"/>
            </a:endParaRPr>
          </a:p>
          <a:p>
            <a:pPr lvl="7" rtl="0" fontAlgn="base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Instagram: 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https://www.instagram.com/ghwhasim/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lvl="7" rtl="0"/>
            <a:endParaRPr lang="en-US" sz="4400" dirty="0">
              <a:solidFill>
                <a:schemeClr val="tx1"/>
              </a:solidFill>
              <a:latin typeface="Arial"/>
              <a:cs typeface="Arial"/>
            </a:endParaRPr>
          </a:p>
          <a:p>
            <a:pPr lvl="7" rtl="0" fontAlgn="base"/>
            <a:r>
              <a:rPr lang="en-US" sz="4400" dirty="0">
                <a:solidFill>
                  <a:schemeClr val="tx1"/>
                </a:solidFill>
                <a:latin typeface="Arial"/>
                <a:cs typeface="Arial"/>
              </a:rPr>
              <a:t>Twitter: </a:t>
            </a:r>
            <a:r>
              <a:rPr lang="en-US" sz="4400" dirty="0">
                <a:solidFill>
                  <a:schemeClr val="tx1"/>
                </a:solidFill>
                <a:latin typeface="Arial"/>
                <a:cs typeface="Arial"/>
                <a:hlinkClick r:id="rId8"/>
              </a:rPr>
              <a:t>https://twitter.com/GHWHASIM</a:t>
            </a:r>
            <a:r>
              <a:rPr lang="en-US" sz="4400" dirty="0">
                <a:solidFill>
                  <a:schemeClr val="tx1"/>
                </a:solidFill>
                <a:latin typeface="Arial"/>
                <a:cs typeface="Arial"/>
              </a:rPr>
              <a:t>​</a:t>
            </a:r>
          </a:p>
          <a:p>
            <a:pPr lvl="7" rtl="0"/>
            <a:endParaRPr lang="en-US" sz="4400" dirty="0">
              <a:solidFill>
                <a:schemeClr val="tx1"/>
              </a:solidFill>
              <a:latin typeface="Arial"/>
              <a:cs typeface="Arial"/>
            </a:endParaRPr>
          </a:p>
          <a:p>
            <a:pPr lvl="7" rtl="0"/>
            <a:r>
              <a:rPr lang="en-US" sz="4400" dirty="0">
                <a:solidFill>
                  <a:schemeClr val="tx1"/>
                </a:solidFill>
                <a:latin typeface="Arial"/>
                <a:cs typeface="Arial"/>
              </a:rPr>
              <a:t>Inquiry Form: ​ 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  <a:hlinkClick r:id="rId9"/>
              </a:rPr>
              <a:t>https://www.worldhealthassemblysimulation.com/contact-8</a:t>
            </a:r>
          </a:p>
        </p:txBody>
      </p:sp>
      <p:pic>
        <p:nvPicPr>
          <p:cNvPr id="6" name="Audio Recording Apr 27, 2023 at 8:25:05 PM">
            <a:hlinkClick r:id="" action="ppaction://media"/>
            <a:extLst>
              <a:ext uri="{FF2B5EF4-FFF2-40B4-BE49-F238E27FC236}">
                <a16:creationId xmlns:a16="http://schemas.microsoft.com/office/drawing/2014/main" id="{44DD31F3-69A3-40E4-6601-A773241F69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591800" y="1056503"/>
            <a:ext cx="812800" cy="812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064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1743710"/>
            <a:ext cx="4543425" cy="6799580"/>
          </a:xfrm>
          <a:custGeom>
            <a:avLst/>
            <a:gdLst/>
            <a:ahLst/>
            <a:cxnLst/>
            <a:rect l="l" t="t" r="r" b="b"/>
            <a:pathLst>
              <a:path w="4543425" h="6799580">
                <a:moveTo>
                  <a:pt x="4542953" y="6799063"/>
                </a:moveTo>
                <a:lnTo>
                  <a:pt x="0" y="6799063"/>
                </a:lnTo>
                <a:lnTo>
                  <a:pt x="0" y="0"/>
                </a:lnTo>
                <a:lnTo>
                  <a:pt x="4542953" y="0"/>
                </a:lnTo>
                <a:lnTo>
                  <a:pt x="4542953" y="6799063"/>
                </a:lnTo>
                <a:close/>
              </a:path>
            </a:pathLst>
          </a:custGeom>
          <a:solidFill>
            <a:srgbClr val="0CAAE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557212" y="4312503"/>
            <a:ext cx="3429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00" dirty="0">
                <a:solidFill>
                  <a:schemeClr val="bg1"/>
                </a:solidFill>
                <a:latin typeface="Arial Black" panose="020B0A04020102020204" pitchFamily="34" charset="0"/>
              </a:rPr>
              <a:t>Table of Contents</a:t>
            </a:r>
            <a:endParaRPr lang="en-GB" sz="51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22813" y="49588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2235011"/>
            <a:ext cx="9753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rtl="0">
              <a:buFont typeface="+mj-lt"/>
              <a:buAutoNum type="arabicPeriod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Researching Your Committee</a:t>
            </a:r>
          </a:p>
          <a:p>
            <a:pPr marL="742950" indent="-742950" rtl="0">
              <a:buFont typeface="+mj-lt"/>
              <a:buAutoNum type="arabicPeriod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Researching Your Country</a:t>
            </a:r>
          </a:p>
          <a:p>
            <a:pPr marL="742950" indent="-742950" rtl="0">
              <a:buFont typeface="+mj-lt"/>
              <a:buAutoNum type="arabicPeriod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Research the Issue​</a:t>
            </a:r>
          </a:p>
          <a:p>
            <a:pPr marL="742950" indent="-742950" rtl="0">
              <a:buFont typeface="+mj-lt"/>
              <a:buAutoNum type="arabicPeriod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Starting Question​</a:t>
            </a:r>
          </a:p>
          <a:p>
            <a:pPr marL="742950" indent="-742950" rtl="0">
              <a:buFont typeface="+mj-lt"/>
              <a:buAutoNum type="arabicPeriod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Resolutions Sponsor ​</a:t>
            </a:r>
          </a:p>
          <a:p>
            <a:pPr marL="742950" indent="-742950" rtl="0">
              <a:buFont typeface="+mj-lt"/>
              <a:buAutoNum type="arabicPeriod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Preambulatory Clauses​</a:t>
            </a:r>
          </a:p>
          <a:p>
            <a:pPr marL="742950" indent="-742950" rtl="0">
              <a:buFont typeface="+mj-lt"/>
              <a:buAutoNum type="arabicPeriod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Operative Clauses​</a:t>
            </a:r>
          </a:p>
          <a:p>
            <a:pPr marL="742950" indent="-742950" rtl="0">
              <a:buFont typeface="+mj-lt"/>
              <a:buAutoNum type="arabicPeriod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Draft a Resolution​</a:t>
            </a:r>
          </a:p>
          <a:p>
            <a:pPr marL="742950" indent="-742950" rtl="0">
              <a:buFont typeface="+mj-lt"/>
              <a:buAutoNum type="arabicPeriod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4E1F91F4-C818-EA6D-AFF3-A415C7085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0" y="8763000"/>
            <a:ext cx="1524000" cy="1524000"/>
          </a:xfrm>
          <a:prstGeom prst="rect">
            <a:avLst/>
          </a:prstGeom>
        </p:spPr>
      </p:pic>
      <p:pic>
        <p:nvPicPr>
          <p:cNvPr id="2" name="Audio Recording Apr 27, 2023 at 7:52:02 PM">
            <a:hlinkClick r:id="" action="ppaction://media"/>
            <a:extLst>
              <a:ext uri="{FF2B5EF4-FFF2-40B4-BE49-F238E27FC236}">
                <a16:creationId xmlns:a16="http://schemas.microsoft.com/office/drawing/2014/main" id="{DD2ECF25-F403-9BAB-905A-E7BAD1E224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65312" y="6039693"/>
            <a:ext cx="812800" cy="812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"/>
            <a:ext cx="18288000" cy="10286989"/>
          </a:xfrm>
          <a:custGeom>
            <a:avLst/>
            <a:gdLst/>
            <a:ahLst/>
            <a:cxnLst/>
            <a:rect l="l" t="t" r="r" b="b"/>
            <a:pathLst>
              <a:path w="18288000" h="8148955">
                <a:moveTo>
                  <a:pt x="18287988" y="1028611"/>
                </a:moveTo>
                <a:lnTo>
                  <a:pt x="18286426" y="1028611"/>
                </a:lnTo>
                <a:lnTo>
                  <a:pt x="18286426" y="0"/>
                </a:lnTo>
                <a:lnTo>
                  <a:pt x="0" y="0"/>
                </a:lnTo>
                <a:lnTo>
                  <a:pt x="0" y="2468219"/>
                </a:lnTo>
                <a:lnTo>
                  <a:pt x="14927364" y="2468219"/>
                </a:lnTo>
                <a:lnTo>
                  <a:pt x="14927364" y="8148802"/>
                </a:lnTo>
                <a:lnTo>
                  <a:pt x="18287988" y="8148802"/>
                </a:lnTo>
                <a:lnTo>
                  <a:pt x="18287988" y="1028611"/>
                </a:lnTo>
                <a:close/>
              </a:path>
            </a:pathLst>
          </a:custGeom>
          <a:solidFill>
            <a:srgbClr val="0CAAE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4E1F91F4-C818-EA6D-AFF3-A415C7085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0" y="8763000"/>
            <a:ext cx="1524000" cy="152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028700"/>
            <a:ext cx="108966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100" dirty="0">
                <a:solidFill>
                  <a:schemeClr val="bg1"/>
                </a:solidFill>
                <a:latin typeface="Arial Black" panose="020B0A04020102020204" pitchFamily="34" charset="0"/>
              </a:rPr>
              <a:t>Researching Your Committee</a:t>
            </a:r>
            <a:endParaRPr lang="en-GB" sz="51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162300"/>
            <a:ext cx="14554200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 algn="l" rtl="0">
              <a:buFont typeface="Arial" panose="020B0604020202020204" pitchFamily="34" charset="0"/>
              <a:buChar char="•"/>
            </a:pPr>
            <a:r>
              <a:rPr lang="en-US" sz="4400" dirty="0">
                <a:latin typeface="Arial"/>
                <a:cs typeface="Arial"/>
              </a:rPr>
              <a:t>You can find more information about your assigned committee on the </a:t>
            </a:r>
            <a:r>
              <a:rPr lang="en-US" sz="4400" dirty="0">
                <a:latin typeface="Arial"/>
                <a:cs typeface="Arial"/>
                <a:hlinkClick r:id="rId6"/>
              </a:rPr>
              <a:t>World Health Assembly Simulation website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Arial"/>
                <a:cs typeface="Arial"/>
              </a:rPr>
              <a:t>From there, hover "Committee 2023" and select the Committee that you were assigned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Arial"/>
                <a:cs typeface="Arial"/>
              </a:rPr>
              <a:t>A brief introduction to the topic and to members of the Dias can be found under each committee</a:t>
            </a:r>
          </a:p>
        </p:txBody>
      </p:sp>
      <p:pic>
        <p:nvPicPr>
          <p:cNvPr id="6" name="Audio Recording Apr 27, 2023 at 7:55:08 PM">
            <a:hlinkClick r:id="" action="ppaction://media"/>
            <a:extLst>
              <a:ext uri="{FF2B5EF4-FFF2-40B4-BE49-F238E27FC236}">
                <a16:creationId xmlns:a16="http://schemas.microsoft.com/office/drawing/2014/main" id="{6AB72A5C-BA06-FD52-0165-3314D91216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52200" y="1028700"/>
            <a:ext cx="812800" cy="812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"/>
            <a:ext cx="18288000" cy="10286989"/>
          </a:xfrm>
          <a:custGeom>
            <a:avLst/>
            <a:gdLst/>
            <a:ahLst/>
            <a:cxnLst/>
            <a:rect l="l" t="t" r="r" b="b"/>
            <a:pathLst>
              <a:path w="18288000" h="8148955">
                <a:moveTo>
                  <a:pt x="18287988" y="1028611"/>
                </a:moveTo>
                <a:lnTo>
                  <a:pt x="18286426" y="1028611"/>
                </a:lnTo>
                <a:lnTo>
                  <a:pt x="18286426" y="0"/>
                </a:lnTo>
                <a:lnTo>
                  <a:pt x="0" y="0"/>
                </a:lnTo>
                <a:lnTo>
                  <a:pt x="0" y="2468219"/>
                </a:lnTo>
                <a:lnTo>
                  <a:pt x="14927364" y="2468219"/>
                </a:lnTo>
                <a:lnTo>
                  <a:pt x="14927364" y="8148802"/>
                </a:lnTo>
                <a:lnTo>
                  <a:pt x="18287988" y="8148802"/>
                </a:lnTo>
                <a:lnTo>
                  <a:pt x="18287988" y="1028611"/>
                </a:lnTo>
                <a:close/>
              </a:path>
            </a:pathLst>
          </a:custGeom>
          <a:solidFill>
            <a:srgbClr val="0CAAE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4E1F91F4-C818-EA6D-AFF3-A415C7085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0" y="8763000"/>
            <a:ext cx="1524000" cy="152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028700"/>
            <a:ext cx="108966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100" dirty="0">
                <a:solidFill>
                  <a:schemeClr val="bg1"/>
                </a:solidFill>
                <a:latin typeface="Arial Black" panose="020B0A04020102020204" pitchFamily="34" charset="0"/>
              </a:rPr>
              <a:t>Researching Your Country</a:t>
            </a:r>
            <a:endParaRPr lang="en-GB" sz="51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162300"/>
            <a:ext cx="14554200" cy="68634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en-US" sz="4400" dirty="0">
                <a:latin typeface="Arial"/>
                <a:cs typeface="Arial"/>
              </a:rPr>
              <a:t>Information on your assigned country can be found: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>
                <a:latin typeface="Arial"/>
                <a:cs typeface="Arial"/>
              </a:rPr>
              <a:t>Via the </a:t>
            </a:r>
            <a:r>
              <a:rPr lang="en-US" sz="4400" dirty="0">
                <a:latin typeface="Arial"/>
                <a:cs typeface="Arial"/>
                <a:hlinkClick r:id="rId6"/>
              </a:rPr>
              <a:t>World Health Organization Countries</a:t>
            </a:r>
            <a:r>
              <a:rPr lang="en-US" sz="4400" dirty="0">
                <a:latin typeface="Arial"/>
                <a:cs typeface="Arial"/>
              </a:rPr>
              <a:t> portal.</a:t>
            </a:r>
          </a:p>
          <a:p>
            <a:pPr marL="571500" indent="-571500" rtl="0" fontAlgn="base">
              <a:buFont typeface="Arial" panose="020B0604020202020204" pitchFamily="34" charset="0"/>
              <a:buChar char="•"/>
            </a:pPr>
            <a:r>
              <a:rPr lang="en-US" sz="4400" dirty="0">
                <a:latin typeface="Arial"/>
                <a:cs typeface="Arial"/>
              </a:rPr>
              <a:t>Your country's government website(s)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/>
            <a:r>
              <a:rPr lang="en-US" sz="4400" dirty="0">
                <a:latin typeface="Arial"/>
                <a:cs typeface="Arial"/>
              </a:rPr>
              <a:t>Alternatively, you can use MEDLINE, CINHAL, Factiva, </a:t>
            </a:r>
            <a:r>
              <a:rPr lang="en-US" sz="4400" dirty="0">
                <a:latin typeface="Arial"/>
                <a:cs typeface="Arial"/>
                <a:hlinkClick r:id="rId7"/>
              </a:rPr>
              <a:t>PubMed</a:t>
            </a:r>
            <a:r>
              <a:rPr lang="en-US" sz="4400" dirty="0">
                <a:latin typeface="Arial"/>
                <a:cs typeface="Arial"/>
              </a:rPr>
              <a:t> or the </a:t>
            </a:r>
            <a:r>
              <a:rPr lang="en-US" sz="4400" dirty="0">
                <a:latin typeface="Arial"/>
                <a:cs typeface="Arial"/>
                <a:hlinkClick r:id="rId8"/>
              </a:rPr>
              <a:t>OMNI Catalogue</a:t>
            </a:r>
            <a:r>
              <a:rPr lang="en-US" sz="4400" dirty="0">
                <a:latin typeface="Arial"/>
                <a:cs typeface="Arial"/>
              </a:rPr>
              <a:t> through the York Library website to research specific topics about your country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>
                <a:latin typeface="Arial"/>
                <a:cs typeface="Arial"/>
              </a:rPr>
              <a:t>A complete list of databases accessible to York University students can be found </a:t>
            </a:r>
            <a:r>
              <a:rPr lang="en-US" sz="4400" dirty="0">
                <a:latin typeface="Arial"/>
                <a:cs typeface="Arial"/>
                <a:hlinkClick r:id="rId9"/>
              </a:rPr>
              <a:t>here</a:t>
            </a:r>
            <a:endParaRPr lang="en-US" sz="4400" dirty="0">
              <a:latin typeface="Arial"/>
              <a:cs typeface="Arial"/>
            </a:endParaRPr>
          </a:p>
        </p:txBody>
      </p:sp>
      <p:pic>
        <p:nvPicPr>
          <p:cNvPr id="6" name="Audio Recording Apr 27, 2023 at 7:56:22 PM">
            <a:hlinkClick r:id="" action="ppaction://media"/>
            <a:extLst>
              <a:ext uri="{FF2B5EF4-FFF2-40B4-BE49-F238E27FC236}">
                <a16:creationId xmlns:a16="http://schemas.microsoft.com/office/drawing/2014/main" id="{ACCF3CBC-3D55-D3D7-8B54-27AB1E841A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134600" y="1093063"/>
            <a:ext cx="812800" cy="812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0999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"/>
            <a:ext cx="18288000" cy="10286989"/>
          </a:xfrm>
          <a:custGeom>
            <a:avLst/>
            <a:gdLst/>
            <a:ahLst/>
            <a:cxnLst/>
            <a:rect l="l" t="t" r="r" b="b"/>
            <a:pathLst>
              <a:path w="18288000" h="8148955">
                <a:moveTo>
                  <a:pt x="18287988" y="1028611"/>
                </a:moveTo>
                <a:lnTo>
                  <a:pt x="18286426" y="1028611"/>
                </a:lnTo>
                <a:lnTo>
                  <a:pt x="18286426" y="0"/>
                </a:lnTo>
                <a:lnTo>
                  <a:pt x="0" y="0"/>
                </a:lnTo>
                <a:lnTo>
                  <a:pt x="0" y="2468219"/>
                </a:lnTo>
                <a:lnTo>
                  <a:pt x="14927364" y="2468219"/>
                </a:lnTo>
                <a:lnTo>
                  <a:pt x="14927364" y="8148802"/>
                </a:lnTo>
                <a:lnTo>
                  <a:pt x="18287988" y="8148802"/>
                </a:lnTo>
                <a:lnTo>
                  <a:pt x="18287988" y="1028611"/>
                </a:lnTo>
                <a:close/>
              </a:path>
            </a:pathLst>
          </a:custGeom>
          <a:solidFill>
            <a:srgbClr val="0CAAE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4E1F91F4-C818-EA6D-AFF3-A415C7085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0" y="8763000"/>
            <a:ext cx="1524000" cy="152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028700"/>
            <a:ext cx="108966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100" dirty="0">
                <a:solidFill>
                  <a:schemeClr val="bg1"/>
                </a:solidFill>
                <a:latin typeface="Arial Black" panose="020B0A04020102020204" pitchFamily="34" charset="0"/>
              </a:rPr>
              <a:t>Starting Questions</a:t>
            </a:r>
            <a:endParaRPr lang="en-GB" sz="51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162300"/>
            <a:ext cx="14554200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 rtl="0" fontAlgn="base">
              <a:buFont typeface="Arial" panose="020B0604020202020204" pitchFamily="34" charset="0"/>
              <a:buChar char="•"/>
            </a:pPr>
            <a:r>
              <a:rPr lang="en-US" sz="4400" dirty="0">
                <a:latin typeface="Arial"/>
                <a:cs typeface="Arial"/>
              </a:rPr>
              <a:t>The </a:t>
            </a:r>
            <a:r>
              <a:rPr lang="en-US" sz="4400" dirty="0">
                <a:latin typeface="Arial"/>
                <a:cs typeface="Arial"/>
                <a:hlinkClick r:id="rId6"/>
              </a:rPr>
              <a:t>Country Profile Activity</a:t>
            </a:r>
            <a:r>
              <a:rPr lang="en-US" sz="4400" dirty="0">
                <a:latin typeface="Arial"/>
                <a:cs typeface="Arial"/>
              </a:rPr>
              <a:t> has 20 short questions to help guide your research and prepare you for the simulation</a:t>
            </a:r>
          </a:p>
        </p:txBody>
      </p:sp>
      <p:pic>
        <p:nvPicPr>
          <p:cNvPr id="6" name="Audio Recording Apr 27, 2023 at 7:58:45 PM">
            <a:hlinkClick r:id="" action="ppaction://media"/>
            <a:extLst>
              <a:ext uri="{FF2B5EF4-FFF2-40B4-BE49-F238E27FC236}">
                <a16:creationId xmlns:a16="http://schemas.microsoft.com/office/drawing/2014/main" id="{439515B3-D886-3562-5BE0-5FFBE1EB74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51700" y="1028700"/>
            <a:ext cx="812800" cy="812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9582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"/>
            <a:ext cx="18288000" cy="10286989"/>
          </a:xfrm>
          <a:custGeom>
            <a:avLst/>
            <a:gdLst/>
            <a:ahLst/>
            <a:cxnLst/>
            <a:rect l="l" t="t" r="r" b="b"/>
            <a:pathLst>
              <a:path w="18288000" h="8148955">
                <a:moveTo>
                  <a:pt x="18287988" y="1028611"/>
                </a:moveTo>
                <a:lnTo>
                  <a:pt x="18286426" y="1028611"/>
                </a:lnTo>
                <a:lnTo>
                  <a:pt x="18286426" y="0"/>
                </a:lnTo>
                <a:lnTo>
                  <a:pt x="0" y="0"/>
                </a:lnTo>
                <a:lnTo>
                  <a:pt x="0" y="2468219"/>
                </a:lnTo>
                <a:lnTo>
                  <a:pt x="14927364" y="2468219"/>
                </a:lnTo>
                <a:lnTo>
                  <a:pt x="14927364" y="8148802"/>
                </a:lnTo>
                <a:lnTo>
                  <a:pt x="18287988" y="8148802"/>
                </a:lnTo>
                <a:lnTo>
                  <a:pt x="18287988" y="1028611"/>
                </a:lnTo>
                <a:close/>
              </a:path>
            </a:pathLst>
          </a:custGeom>
          <a:solidFill>
            <a:srgbClr val="0CAAE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4E1F91F4-C818-EA6D-AFF3-A415C7085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0" y="8763000"/>
            <a:ext cx="1524000" cy="152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028700"/>
            <a:ext cx="108966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100" dirty="0">
                <a:solidFill>
                  <a:schemeClr val="bg1"/>
                </a:solidFill>
                <a:latin typeface="Arial Black" panose="020B0A04020102020204" pitchFamily="34" charset="0"/>
              </a:rPr>
              <a:t>Resolution Sponsors​</a:t>
            </a:r>
            <a:endParaRPr lang="en-GB" sz="51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162300"/>
            <a:ext cx="14554200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7" rtl="0" fontAlgn="base"/>
            <a:r>
              <a:rPr lang="en-US" sz="4400" dirty="0">
                <a:solidFill>
                  <a:schemeClr val="tx1"/>
                </a:solidFill>
                <a:latin typeface="Arial"/>
                <a:cs typeface="Arial"/>
              </a:rPr>
              <a:t>Sponsors are delegates who lead the process of drafting a resolution​, and can include:</a:t>
            </a:r>
            <a:endParaRPr lang="en-US" dirty="0">
              <a:solidFill>
                <a:schemeClr val="tx1"/>
              </a:solidFill>
            </a:endParaRPr>
          </a:p>
          <a:p>
            <a:pPr marL="571500" lvl="7" indent="-571500">
              <a:buFont typeface="Arial"/>
              <a:buChar char="•"/>
            </a:pPr>
            <a:r>
              <a:rPr lang="en-US" sz="4400" dirty="0">
                <a:solidFill>
                  <a:schemeClr val="tx1"/>
                </a:solidFill>
                <a:latin typeface="Arial"/>
                <a:cs typeface="Arial"/>
              </a:rPr>
              <a:t>Those who directly contributed to and wrote clauses (operative/preambulatory) for the draft resolution​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pPr marL="571500" lvl="7" indent="-571500">
              <a:buFont typeface="Arial"/>
              <a:buChar char="•"/>
            </a:pPr>
            <a:r>
              <a:rPr lang="en-US" sz="4400" dirty="0">
                <a:solidFill>
                  <a:schemeClr val="tx1"/>
                </a:solidFill>
                <a:latin typeface="Arial"/>
                <a:cs typeface="Arial"/>
              </a:rPr>
              <a:t>Those who are capable of providing a thorough explanation of a draft clause and support a resolution​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Audio Recording Apr 27, 2023 at 7:59:22 PM">
            <a:hlinkClick r:id="" action="ppaction://media"/>
            <a:extLst>
              <a:ext uri="{FF2B5EF4-FFF2-40B4-BE49-F238E27FC236}">
                <a16:creationId xmlns:a16="http://schemas.microsoft.com/office/drawing/2014/main" id="{D5B4942B-62FE-3074-45CD-1AAA70DB02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01000" y="1060881"/>
            <a:ext cx="812800" cy="812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4511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"/>
            <a:ext cx="18288000" cy="10286989"/>
          </a:xfrm>
          <a:custGeom>
            <a:avLst/>
            <a:gdLst/>
            <a:ahLst/>
            <a:cxnLst/>
            <a:rect l="l" t="t" r="r" b="b"/>
            <a:pathLst>
              <a:path w="18288000" h="8148955">
                <a:moveTo>
                  <a:pt x="18287988" y="1028611"/>
                </a:moveTo>
                <a:lnTo>
                  <a:pt x="18286426" y="1028611"/>
                </a:lnTo>
                <a:lnTo>
                  <a:pt x="18286426" y="0"/>
                </a:lnTo>
                <a:lnTo>
                  <a:pt x="0" y="0"/>
                </a:lnTo>
                <a:lnTo>
                  <a:pt x="0" y="2468219"/>
                </a:lnTo>
                <a:lnTo>
                  <a:pt x="14927364" y="2468219"/>
                </a:lnTo>
                <a:lnTo>
                  <a:pt x="14927364" y="8148802"/>
                </a:lnTo>
                <a:lnTo>
                  <a:pt x="18287988" y="8148802"/>
                </a:lnTo>
                <a:lnTo>
                  <a:pt x="18287988" y="1028611"/>
                </a:lnTo>
                <a:close/>
              </a:path>
            </a:pathLst>
          </a:custGeom>
          <a:solidFill>
            <a:srgbClr val="0CAAE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4E1F91F4-C818-EA6D-AFF3-A415C7085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0" y="8763000"/>
            <a:ext cx="1524000" cy="152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028700"/>
            <a:ext cx="12192000" cy="8771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sz="5100" dirty="0">
                <a:solidFill>
                  <a:schemeClr val="bg1"/>
                </a:solidFill>
                <a:latin typeface="Arial Black"/>
              </a:rPr>
              <a:t>Resolution Sponsors: Limitations​</a:t>
            </a:r>
            <a:endParaRPr lang="en-GB" sz="51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162300"/>
            <a:ext cx="14554200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7" rtl="0" fontAlgn="base"/>
            <a:r>
              <a:rPr lang="en-US" sz="4400" dirty="0">
                <a:solidFill>
                  <a:schemeClr val="tx1"/>
                </a:solidFill>
                <a:latin typeface="Arial"/>
                <a:cs typeface="Arial"/>
              </a:rPr>
              <a:t>The number of sponsors allowed per resolution can vary by committee​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7" indent="-571500">
              <a:buFont typeface="Arial"/>
              <a:buChar char="•"/>
            </a:pPr>
            <a:r>
              <a:rPr lang="en-US" sz="4400" dirty="0">
                <a:solidFill>
                  <a:schemeClr val="tx1"/>
                </a:solidFill>
                <a:latin typeface="Arial"/>
                <a:cs typeface="Arial"/>
              </a:rPr>
              <a:t>There may be limits on the number of sponsors per draft resolution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7" indent="-571500">
              <a:buFont typeface="Arial"/>
              <a:buChar char="•"/>
            </a:pPr>
            <a:endParaRPr lang="en-US" sz="4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571500" lvl="7" indent="-571500">
              <a:buFont typeface="Arial"/>
              <a:buChar char="•"/>
            </a:pPr>
            <a:r>
              <a:rPr lang="en-US" sz="4400" b="1" dirty="0">
                <a:solidFill>
                  <a:schemeClr val="tx1"/>
                </a:solidFill>
                <a:latin typeface="Arial"/>
                <a:cs typeface="Arial"/>
              </a:rPr>
              <a:t>NB: </a:t>
            </a:r>
            <a:r>
              <a:rPr lang="en-US" sz="4400" dirty="0">
                <a:solidFill>
                  <a:schemeClr val="tx1"/>
                </a:solidFill>
                <a:latin typeface="Arial"/>
                <a:cs typeface="Arial"/>
              </a:rPr>
              <a:t>generally, three sponsors present a resolution to the committee followed by a Q&amp;A / discussion period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udio Recording Apr 27, 2023 at 7:59:51 PM">
            <a:hlinkClick r:id="" action="ppaction://media"/>
            <a:extLst>
              <a:ext uri="{FF2B5EF4-FFF2-40B4-BE49-F238E27FC236}">
                <a16:creationId xmlns:a16="http://schemas.microsoft.com/office/drawing/2014/main" id="{5A6FC640-2542-9B2A-F50E-389914C71F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53551" y="1093063"/>
            <a:ext cx="812800" cy="812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865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"/>
            <a:ext cx="18288000" cy="10286989"/>
          </a:xfrm>
          <a:custGeom>
            <a:avLst/>
            <a:gdLst/>
            <a:ahLst/>
            <a:cxnLst/>
            <a:rect l="l" t="t" r="r" b="b"/>
            <a:pathLst>
              <a:path w="18288000" h="8148955">
                <a:moveTo>
                  <a:pt x="18287988" y="1028611"/>
                </a:moveTo>
                <a:lnTo>
                  <a:pt x="18286426" y="1028611"/>
                </a:lnTo>
                <a:lnTo>
                  <a:pt x="18286426" y="0"/>
                </a:lnTo>
                <a:lnTo>
                  <a:pt x="0" y="0"/>
                </a:lnTo>
                <a:lnTo>
                  <a:pt x="0" y="2468219"/>
                </a:lnTo>
                <a:lnTo>
                  <a:pt x="14927364" y="2468219"/>
                </a:lnTo>
                <a:lnTo>
                  <a:pt x="14927364" y="8148802"/>
                </a:lnTo>
                <a:lnTo>
                  <a:pt x="18287988" y="8148802"/>
                </a:lnTo>
                <a:lnTo>
                  <a:pt x="18287988" y="1028611"/>
                </a:lnTo>
                <a:close/>
              </a:path>
            </a:pathLst>
          </a:custGeom>
          <a:solidFill>
            <a:srgbClr val="0CAAE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4E1F91F4-C818-EA6D-AFF3-A415C7085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0" y="8763000"/>
            <a:ext cx="1524000" cy="152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028700"/>
            <a:ext cx="134112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100" dirty="0">
                <a:solidFill>
                  <a:schemeClr val="bg1"/>
                </a:solidFill>
                <a:latin typeface="Arial Black" panose="020B0A04020102020204" pitchFamily="34" charset="0"/>
              </a:rPr>
              <a:t>Resolution Signatories​</a:t>
            </a:r>
            <a:endParaRPr lang="en-GB" sz="51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162300"/>
            <a:ext cx="14554200" cy="61863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7" rtl="0" fontAlgn="base"/>
            <a:r>
              <a:rPr lang="en-US" sz="4400" dirty="0">
                <a:solidFill>
                  <a:schemeClr val="tx1"/>
                </a:solidFill>
                <a:latin typeface="Arial"/>
                <a:cs typeface="Arial"/>
              </a:rPr>
              <a:t>Signatories to a resolution are delegates / states who wish to see the presentation or further discussion of a resolution</a:t>
            </a:r>
          </a:p>
          <a:p>
            <a:pPr marL="571500" lvl="7" indent="-571500" rtl="0" fontAlgn="base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  <a:latin typeface="Arial"/>
                <a:cs typeface="Arial"/>
              </a:rPr>
              <a:t>Note that being a signatory </a:t>
            </a:r>
            <a:r>
              <a:rPr lang="en-US" sz="4400" b="1" dirty="0">
                <a:solidFill>
                  <a:schemeClr val="tx1"/>
                </a:solidFill>
                <a:latin typeface="Arial"/>
                <a:cs typeface="Arial"/>
              </a:rPr>
              <a:t>does not</a:t>
            </a:r>
            <a:r>
              <a:rPr lang="en-US" sz="4400" dirty="0">
                <a:solidFill>
                  <a:schemeClr val="tx1"/>
                </a:solidFill>
                <a:latin typeface="Arial"/>
                <a:cs typeface="Arial"/>
              </a:rPr>
              <a:t> mean that you agree to the resolution – just that you want to see it presented or further debated​</a:t>
            </a:r>
          </a:p>
          <a:p>
            <a:pPr marL="571500" lvl="7" indent="-571500">
              <a:buFont typeface="Arial" panose="020B0604020202020204" pitchFamily="34" charset="0"/>
              <a:buChar char="•"/>
            </a:pPr>
            <a:endParaRPr lang="en-US" sz="4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571500" lvl="7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  <a:latin typeface="Arial"/>
                <a:cs typeface="Arial"/>
              </a:rPr>
              <a:t>Signatories do not need to have contributed to the draft resolution​​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Audio Recording Apr 27, 2023 at 8:00:30 PM">
            <a:hlinkClick r:id="" action="ppaction://media"/>
            <a:extLst>
              <a:ext uri="{FF2B5EF4-FFF2-40B4-BE49-F238E27FC236}">
                <a16:creationId xmlns:a16="http://schemas.microsoft.com/office/drawing/2014/main" id="{3707A17A-3AB4-08A4-A62D-91C06D668C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37600" y="1060881"/>
            <a:ext cx="812800" cy="812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6876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"/>
            <a:ext cx="18288000" cy="10286989"/>
          </a:xfrm>
          <a:custGeom>
            <a:avLst/>
            <a:gdLst/>
            <a:ahLst/>
            <a:cxnLst/>
            <a:rect l="l" t="t" r="r" b="b"/>
            <a:pathLst>
              <a:path w="18288000" h="8148955">
                <a:moveTo>
                  <a:pt x="18287988" y="1028611"/>
                </a:moveTo>
                <a:lnTo>
                  <a:pt x="18286426" y="1028611"/>
                </a:lnTo>
                <a:lnTo>
                  <a:pt x="18286426" y="0"/>
                </a:lnTo>
                <a:lnTo>
                  <a:pt x="0" y="0"/>
                </a:lnTo>
                <a:lnTo>
                  <a:pt x="0" y="2468219"/>
                </a:lnTo>
                <a:lnTo>
                  <a:pt x="14927364" y="2468219"/>
                </a:lnTo>
                <a:lnTo>
                  <a:pt x="14927364" y="8148802"/>
                </a:lnTo>
                <a:lnTo>
                  <a:pt x="18287988" y="8148802"/>
                </a:lnTo>
                <a:lnTo>
                  <a:pt x="18287988" y="1028611"/>
                </a:lnTo>
                <a:close/>
              </a:path>
            </a:pathLst>
          </a:custGeom>
          <a:solidFill>
            <a:srgbClr val="0CAAE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4E1F91F4-C818-EA6D-AFF3-A415C7085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0" y="8763000"/>
            <a:ext cx="1524000" cy="152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028700"/>
            <a:ext cx="134112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100" dirty="0">
                <a:solidFill>
                  <a:schemeClr val="bg1"/>
                </a:solidFill>
                <a:latin typeface="Arial Black" panose="020B0A04020102020204" pitchFamily="34" charset="0"/>
              </a:rPr>
              <a:t>Resolution Signatories​</a:t>
            </a:r>
            <a:endParaRPr lang="en-GB" sz="51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162300"/>
            <a:ext cx="14554200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7" rtl="0" fontAlgn="base"/>
            <a:r>
              <a:rPr lang="en-US" sz="4400" dirty="0">
                <a:solidFill>
                  <a:schemeClr val="tx1"/>
                </a:solidFill>
                <a:latin typeface="Arial"/>
                <a:cs typeface="Arial"/>
              </a:rPr>
              <a:t>Draft resolutions will require a certain number of signatories​ to be presented and debated</a:t>
            </a:r>
            <a:endParaRPr lang="en-US" dirty="0">
              <a:solidFill>
                <a:schemeClr val="tx1"/>
              </a:solidFill>
            </a:endParaRPr>
          </a:p>
          <a:p>
            <a:pPr marL="571500" lvl="7" indent="-571500">
              <a:buFont typeface="Arial"/>
              <a:buChar char="•"/>
            </a:pPr>
            <a:r>
              <a:rPr lang="en-US" sz="4400" dirty="0">
                <a:solidFill>
                  <a:schemeClr val="tx1"/>
                </a:solidFill>
                <a:latin typeface="Arial"/>
                <a:cs typeface="Arial"/>
              </a:rPr>
              <a:t>Additional information will be provided prior to the first meeting of each committee​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Audio Recording Apr 27, 2023 at 8:00:57 PM">
            <a:hlinkClick r:id="" action="ppaction://media"/>
            <a:extLst>
              <a:ext uri="{FF2B5EF4-FFF2-40B4-BE49-F238E27FC236}">
                <a16:creationId xmlns:a16="http://schemas.microsoft.com/office/drawing/2014/main" id="{B521F5B9-940A-1D6B-9174-08120E2CAC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37600" y="1060881"/>
            <a:ext cx="812800" cy="812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1337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912</Words>
  <Application>Microsoft Macintosh PowerPoint</Application>
  <PresentationFormat>Custom</PresentationFormat>
  <Paragraphs>103</Paragraphs>
  <Slides>16</Slides>
  <Notes>14</Notes>
  <HiddenSlides>0</HiddenSlides>
  <MMClips>14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Times New Roman</vt:lpstr>
      <vt:lpstr>Verdana</vt:lpstr>
      <vt:lpstr>Wingdings,Sans-Serif</vt:lpstr>
      <vt:lpstr>Office Theme</vt:lpstr>
      <vt:lpstr>York University WHA Simulation 2023   Structure of WHA Resolution and Drafting Conference Papers​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Specialty Health Food</dc:title>
  <dc:creator>World Health Assembly - York</dc:creator>
  <cp:keywords>DAFfzvbns9Q,BAFb_I_dP5M</cp:keywords>
  <cp:lastModifiedBy>Megan G</cp:lastModifiedBy>
  <cp:revision>406</cp:revision>
  <dcterms:created xsi:type="dcterms:W3CDTF">2023-04-15T02:24:41Z</dcterms:created>
  <dcterms:modified xsi:type="dcterms:W3CDTF">2023-04-28T00:26:29Z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2023-04-15T00:00:00Z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2023-04-15T00:00:00Z</vt:filetime>
  </property>
</Properties>
</file>